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sldIdLst>
    <p:sldId id="256" r:id="rId2"/>
    <p:sldId id="257" r:id="rId3"/>
    <p:sldId id="298" r:id="rId4"/>
    <p:sldId id="300" r:id="rId5"/>
    <p:sldId id="266" r:id="rId6"/>
    <p:sldId id="267" r:id="rId7"/>
    <p:sldId id="269" r:id="rId8"/>
    <p:sldId id="270" r:id="rId9"/>
    <p:sldId id="271" r:id="rId10"/>
    <p:sldId id="268" r:id="rId11"/>
    <p:sldId id="272" r:id="rId12"/>
    <p:sldId id="273" r:id="rId13"/>
    <p:sldId id="279" r:id="rId14"/>
    <p:sldId id="280" r:id="rId15"/>
    <p:sldId id="281" r:id="rId16"/>
    <p:sldId id="304" r:id="rId17"/>
    <p:sldId id="309" r:id="rId18"/>
    <p:sldId id="310" r:id="rId19"/>
    <p:sldId id="306" r:id="rId20"/>
    <p:sldId id="308" r:id="rId21"/>
    <p:sldId id="278" r:id="rId22"/>
    <p:sldId id="276" r:id="rId23"/>
    <p:sldId id="282" r:id="rId24"/>
    <p:sldId id="283" r:id="rId25"/>
    <p:sldId id="284" r:id="rId26"/>
    <p:sldId id="285" r:id="rId27"/>
    <p:sldId id="286" r:id="rId28"/>
    <p:sldId id="287" r:id="rId29"/>
    <p:sldId id="288" r:id="rId30"/>
    <p:sldId id="289" r:id="rId31"/>
    <p:sldId id="290" r:id="rId32"/>
    <p:sldId id="291" r:id="rId33"/>
    <p:sldId id="292" r:id="rId34"/>
    <p:sldId id="295" r:id="rId35"/>
    <p:sldId id="274" r:id="rId36"/>
    <p:sldId id="302" r:id="rId37"/>
    <p:sldId id="275" r:id="rId38"/>
  </p:sldIdLst>
  <p:sldSz cx="9144000" cy="6858000" type="screen4x3"/>
  <p:notesSz cx="6858000" cy="9144000"/>
  <p:defaultTextStyle>
    <a:defPPr>
      <a:defRPr lang="en-US"/>
    </a:defPPr>
    <a:lvl1pPr algn="l" rtl="0" fontAlgn="base">
      <a:spcBef>
        <a:spcPct val="0"/>
      </a:spcBef>
      <a:spcAft>
        <a:spcPct val="0"/>
      </a:spcAft>
      <a:defRPr kern="1200">
        <a:solidFill>
          <a:schemeClr val="tx2"/>
        </a:solidFill>
        <a:latin typeface="Cambria" pitchFamily="18" charset="0"/>
        <a:ea typeface="+mn-ea"/>
        <a:cs typeface="+mn-cs"/>
      </a:defRPr>
    </a:lvl1pPr>
    <a:lvl2pPr marL="457200" algn="l" rtl="0" fontAlgn="base">
      <a:spcBef>
        <a:spcPct val="0"/>
      </a:spcBef>
      <a:spcAft>
        <a:spcPct val="0"/>
      </a:spcAft>
      <a:defRPr kern="1200">
        <a:solidFill>
          <a:schemeClr val="tx2"/>
        </a:solidFill>
        <a:latin typeface="Cambria" pitchFamily="18" charset="0"/>
        <a:ea typeface="+mn-ea"/>
        <a:cs typeface="+mn-cs"/>
      </a:defRPr>
    </a:lvl2pPr>
    <a:lvl3pPr marL="914400" algn="l" rtl="0" fontAlgn="base">
      <a:spcBef>
        <a:spcPct val="0"/>
      </a:spcBef>
      <a:spcAft>
        <a:spcPct val="0"/>
      </a:spcAft>
      <a:defRPr kern="1200">
        <a:solidFill>
          <a:schemeClr val="tx2"/>
        </a:solidFill>
        <a:latin typeface="Cambria" pitchFamily="18" charset="0"/>
        <a:ea typeface="+mn-ea"/>
        <a:cs typeface="+mn-cs"/>
      </a:defRPr>
    </a:lvl3pPr>
    <a:lvl4pPr marL="1371600" algn="l" rtl="0" fontAlgn="base">
      <a:spcBef>
        <a:spcPct val="0"/>
      </a:spcBef>
      <a:spcAft>
        <a:spcPct val="0"/>
      </a:spcAft>
      <a:defRPr kern="1200">
        <a:solidFill>
          <a:schemeClr val="tx2"/>
        </a:solidFill>
        <a:latin typeface="Cambria" pitchFamily="18" charset="0"/>
        <a:ea typeface="+mn-ea"/>
        <a:cs typeface="+mn-cs"/>
      </a:defRPr>
    </a:lvl4pPr>
    <a:lvl5pPr marL="1828800" algn="l" rtl="0" fontAlgn="base">
      <a:spcBef>
        <a:spcPct val="0"/>
      </a:spcBef>
      <a:spcAft>
        <a:spcPct val="0"/>
      </a:spcAft>
      <a:defRPr kern="1200">
        <a:solidFill>
          <a:schemeClr val="tx2"/>
        </a:solidFill>
        <a:latin typeface="Cambria" pitchFamily="18" charset="0"/>
        <a:ea typeface="+mn-ea"/>
        <a:cs typeface="+mn-cs"/>
      </a:defRPr>
    </a:lvl5pPr>
    <a:lvl6pPr marL="2286000" algn="l" defTabSz="914400" rtl="0" eaLnBrk="1" latinLnBrk="0" hangingPunct="1">
      <a:defRPr kern="1200">
        <a:solidFill>
          <a:schemeClr val="tx2"/>
        </a:solidFill>
        <a:latin typeface="Cambria" pitchFamily="18" charset="0"/>
        <a:ea typeface="+mn-ea"/>
        <a:cs typeface="+mn-cs"/>
      </a:defRPr>
    </a:lvl6pPr>
    <a:lvl7pPr marL="2743200" algn="l" defTabSz="914400" rtl="0" eaLnBrk="1" latinLnBrk="0" hangingPunct="1">
      <a:defRPr kern="1200">
        <a:solidFill>
          <a:schemeClr val="tx2"/>
        </a:solidFill>
        <a:latin typeface="Cambria" pitchFamily="18" charset="0"/>
        <a:ea typeface="+mn-ea"/>
        <a:cs typeface="+mn-cs"/>
      </a:defRPr>
    </a:lvl7pPr>
    <a:lvl8pPr marL="3200400" algn="l" defTabSz="914400" rtl="0" eaLnBrk="1" latinLnBrk="0" hangingPunct="1">
      <a:defRPr kern="1200">
        <a:solidFill>
          <a:schemeClr val="tx2"/>
        </a:solidFill>
        <a:latin typeface="Cambria" pitchFamily="18" charset="0"/>
        <a:ea typeface="+mn-ea"/>
        <a:cs typeface="+mn-cs"/>
      </a:defRPr>
    </a:lvl8pPr>
    <a:lvl9pPr marL="3657600" algn="l" defTabSz="914400" rtl="0" eaLnBrk="1" latinLnBrk="0" hangingPunct="1">
      <a:defRPr kern="1200">
        <a:solidFill>
          <a:schemeClr val="tx2"/>
        </a:solidFill>
        <a:latin typeface="Cambria"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5E47"/>
    <a:srgbClr val="B3AF8B"/>
    <a:srgbClr val="E71735"/>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74" autoAdjust="0"/>
    <p:restoredTop sz="96839" autoAdjust="0"/>
  </p:normalViewPr>
  <p:slideViewPr>
    <p:cSldViewPr>
      <p:cViewPr>
        <p:scale>
          <a:sx n="79" d="100"/>
          <a:sy n="79" d="100"/>
        </p:scale>
        <p:origin x="-1044" y="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solidFill>
                  <a:schemeClr val="tx1"/>
                </a:solidFill>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solidFill>
                  <a:schemeClr val="tx1"/>
                </a:solidFill>
                <a:latin typeface="+mn-lt"/>
              </a:defRPr>
            </a:lvl1pPr>
          </a:lstStyle>
          <a:p>
            <a:pPr>
              <a:defRPr/>
            </a:pPr>
            <a:fld id="{42FC652F-4538-486F-9272-71E4126B4CDC}" type="datetimeFigureOut">
              <a:rPr lang="en-US"/>
              <a:pPr>
                <a:defRPr/>
              </a:pPr>
              <a:t>12/11/2011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solidFill>
                  <a:schemeClr val="tx1"/>
                </a:solidFill>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solidFill>
                  <a:schemeClr val="tx1"/>
                </a:solidFill>
                <a:latin typeface="+mn-lt"/>
              </a:defRPr>
            </a:lvl1pPr>
          </a:lstStyle>
          <a:p>
            <a:pPr>
              <a:defRPr/>
            </a:pPr>
            <a:fld id="{9FC01317-3DB3-4010-BEA4-703A5F1ECAE1}" type="slidenum">
              <a:rPr lang="en-US"/>
              <a:pPr>
                <a:defRPr/>
              </a:pPr>
              <a:t>‹#›</a:t>
            </a:fld>
            <a:endParaRPr lang="en-US"/>
          </a:p>
        </p:txBody>
      </p:sp>
    </p:spTree>
    <p:extLst>
      <p:ext uri="{BB962C8B-B14F-4D97-AF65-F5344CB8AC3E}">
        <p14:creationId xmlns:p14="http://schemas.microsoft.com/office/powerpoint/2010/main" val="12830930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03DDE4-671E-409C-AAD5-331176F05BD6}"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2D8928-7717-4B85-8145-BE48F2BD6CE5}" type="slidenum">
              <a:rPr lang="en-US"/>
              <a:pPr fontAlgn="base">
                <a:spcBef>
                  <a:spcPct val="0"/>
                </a:spcBef>
                <a:spcAft>
                  <a:spcPct val="0"/>
                </a:spcAft>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CAFACB-C42B-465C-96B2-CFAFF3411535}" type="slidenum">
              <a:rPr lang="en-US"/>
              <a:pPr fontAlgn="base">
                <a:spcBef>
                  <a:spcPct val="0"/>
                </a:spcBef>
                <a:spcAft>
                  <a:spcPct val="0"/>
                </a:spcAft>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B1419D-2A24-46D4-AC8C-486304D20E5A}" type="slidenum">
              <a:rPr lang="en-US"/>
              <a:pPr fontAlgn="base">
                <a:spcBef>
                  <a:spcPct val="0"/>
                </a:spcBef>
                <a:spcAft>
                  <a:spcPct val="0"/>
                </a:spcAft>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13</a:t>
            </a:fld>
            <a:endParaRPr lang="en-US"/>
          </a:p>
        </p:txBody>
      </p:sp>
    </p:spTree>
    <p:extLst>
      <p:ext uri="{BB962C8B-B14F-4D97-AF65-F5344CB8AC3E}">
        <p14:creationId xmlns:p14="http://schemas.microsoft.com/office/powerpoint/2010/main" val="76054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14</a:t>
            </a:fld>
            <a:endParaRPr lang="en-US"/>
          </a:p>
        </p:txBody>
      </p:sp>
    </p:spTree>
    <p:extLst>
      <p:ext uri="{BB962C8B-B14F-4D97-AF65-F5344CB8AC3E}">
        <p14:creationId xmlns:p14="http://schemas.microsoft.com/office/powerpoint/2010/main" val="110780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15</a:t>
            </a:fld>
            <a:endParaRPr lang="en-US"/>
          </a:p>
        </p:txBody>
      </p:sp>
    </p:spTree>
    <p:extLst>
      <p:ext uri="{BB962C8B-B14F-4D97-AF65-F5344CB8AC3E}">
        <p14:creationId xmlns:p14="http://schemas.microsoft.com/office/powerpoint/2010/main" val="1911741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16</a:t>
            </a:fld>
            <a:endParaRPr lang="en-US"/>
          </a:p>
        </p:txBody>
      </p:sp>
    </p:spTree>
    <p:extLst>
      <p:ext uri="{BB962C8B-B14F-4D97-AF65-F5344CB8AC3E}">
        <p14:creationId xmlns:p14="http://schemas.microsoft.com/office/powerpoint/2010/main" val="299476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17</a:t>
            </a:fld>
            <a:endParaRPr lang="en-US"/>
          </a:p>
        </p:txBody>
      </p:sp>
    </p:spTree>
    <p:extLst>
      <p:ext uri="{BB962C8B-B14F-4D97-AF65-F5344CB8AC3E}">
        <p14:creationId xmlns:p14="http://schemas.microsoft.com/office/powerpoint/2010/main" val="299476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18</a:t>
            </a:fld>
            <a:endParaRPr lang="en-US"/>
          </a:p>
        </p:txBody>
      </p:sp>
    </p:spTree>
    <p:extLst>
      <p:ext uri="{BB962C8B-B14F-4D97-AF65-F5344CB8AC3E}">
        <p14:creationId xmlns:p14="http://schemas.microsoft.com/office/powerpoint/2010/main" val="135284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19</a:t>
            </a:fld>
            <a:endParaRPr lang="en-US"/>
          </a:p>
        </p:txBody>
      </p:sp>
    </p:spTree>
    <p:extLst>
      <p:ext uri="{BB962C8B-B14F-4D97-AF65-F5344CB8AC3E}">
        <p14:creationId xmlns:p14="http://schemas.microsoft.com/office/powerpoint/2010/main" val="19191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81B219-09EC-4441-BCF5-61DC982A7A6A}" type="slidenum">
              <a:rPr lang="en-US"/>
              <a:pPr fontAlgn="base">
                <a:spcBef>
                  <a:spcPct val="0"/>
                </a:spcBef>
                <a:spcAft>
                  <a:spcPct val="0"/>
                </a:spcAft>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20</a:t>
            </a:fld>
            <a:endParaRPr lang="en-US"/>
          </a:p>
        </p:txBody>
      </p:sp>
    </p:spTree>
    <p:extLst>
      <p:ext uri="{BB962C8B-B14F-4D97-AF65-F5344CB8AC3E}">
        <p14:creationId xmlns:p14="http://schemas.microsoft.com/office/powerpoint/2010/main" val="637606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46E8FA5-8B6A-4DC4-838A-56004FBA0837}" type="slidenum">
              <a:rPr lang="en-US" sz="1200">
                <a:solidFill>
                  <a:schemeClr val="tx1"/>
                </a:solidFill>
                <a:latin typeface="+mn-lt"/>
              </a:rPr>
              <a:pPr algn="r">
                <a:defRPr/>
              </a:pPr>
              <a:t>21</a:t>
            </a:fld>
            <a:endParaRPr lang="en-US" sz="1200">
              <a:solidFill>
                <a:schemeClr val="tx1"/>
              </a:solidFill>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22</a:t>
            </a:fld>
            <a:endParaRPr lang="en-US"/>
          </a:p>
        </p:txBody>
      </p:sp>
    </p:spTree>
    <p:extLst>
      <p:ext uri="{BB962C8B-B14F-4D97-AF65-F5344CB8AC3E}">
        <p14:creationId xmlns:p14="http://schemas.microsoft.com/office/powerpoint/2010/main" val="3643531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23</a:t>
            </a:fld>
            <a:endParaRPr lang="en-US"/>
          </a:p>
        </p:txBody>
      </p:sp>
    </p:spTree>
    <p:extLst>
      <p:ext uri="{BB962C8B-B14F-4D97-AF65-F5344CB8AC3E}">
        <p14:creationId xmlns:p14="http://schemas.microsoft.com/office/powerpoint/2010/main" val="327549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24</a:t>
            </a:fld>
            <a:endParaRPr lang="en-US"/>
          </a:p>
        </p:txBody>
      </p:sp>
    </p:spTree>
    <p:extLst>
      <p:ext uri="{BB962C8B-B14F-4D97-AF65-F5344CB8AC3E}">
        <p14:creationId xmlns:p14="http://schemas.microsoft.com/office/powerpoint/2010/main" val="3274635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25</a:t>
            </a:fld>
            <a:endParaRPr lang="en-US"/>
          </a:p>
        </p:txBody>
      </p:sp>
    </p:spTree>
    <p:extLst>
      <p:ext uri="{BB962C8B-B14F-4D97-AF65-F5344CB8AC3E}">
        <p14:creationId xmlns:p14="http://schemas.microsoft.com/office/powerpoint/2010/main" val="959465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26</a:t>
            </a:fld>
            <a:endParaRPr lang="en-US"/>
          </a:p>
        </p:txBody>
      </p:sp>
    </p:spTree>
    <p:extLst>
      <p:ext uri="{BB962C8B-B14F-4D97-AF65-F5344CB8AC3E}">
        <p14:creationId xmlns:p14="http://schemas.microsoft.com/office/powerpoint/2010/main" val="2624741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27</a:t>
            </a:fld>
            <a:endParaRPr lang="en-US"/>
          </a:p>
        </p:txBody>
      </p:sp>
    </p:spTree>
    <p:extLst>
      <p:ext uri="{BB962C8B-B14F-4D97-AF65-F5344CB8AC3E}">
        <p14:creationId xmlns:p14="http://schemas.microsoft.com/office/powerpoint/2010/main" val="1666556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28</a:t>
            </a:fld>
            <a:endParaRPr lang="en-US"/>
          </a:p>
        </p:txBody>
      </p:sp>
    </p:spTree>
    <p:extLst>
      <p:ext uri="{BB962C8B-B14F-4D97-AF65-F5344CB8AC3E}">
        <p14:creationId xmlns:p14="http://schemas.microsoft.com/office/powerpoint/2010/main" val="3588143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29</a:t>
            </a:fld>
            <a:endParaRPr lang="en-US"/>
          </a:p>
        </p:txBody>
      </p:sp>
    </p:spTree>
    <p:extLst>
      <p:ext uri="{BB962C8B-B14F-4D97-AF65-F5344CB8AC3E}">
        <p14:creationId xmlns:p14="http://schemas.microsoft.com/office/powerpoint/2010/main" val="3857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3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7547326-CD4E-40A9-9056-4F8C669288C9}" type="slidenum">
              <a:rPr lang="en-US" sz="1200">
                <a:solidFill>
                  <a:schemeClr val="tx1"/>
                </a:solidFill>
                <a:latin typeface="+mn-lt"/>
              </a:rPr>
              <a:pPr algn="r">
                <a:defRPr/>
              </a:pPr>
              <a:t>3</a:t>
            </a:fld>
            <a:endParaRPr lang="en-US" sz="1200">
              <a:solidFill>
                <a:schemeClr val="tx1"/>
              </a:solidFill>
              <a:latin typeface="+mn-l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30</a:t>
            </a:fld>
            <a:endParaRPr lang="en-US"/>
          </a:p>
        </p:txBody>
      </p:sp>
    </p:spTree>
    <p:extLst>
      <p:ext uri="{BB962C8B-B14F-4D97-AF65-F5344CB8AC3E}">
        <p14:creationId xmlns:p14="http://schemas.microsoft.com/office/powerpoint/2010/main" val="323798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31</a:t>
            </a:fld>
            <a:endParaRPr lang="en-US"/>
          </a:p>
        </p:txBody>
      </p:sp>
    </p:spTree>
    <p:extLst>
      <p:ext uri="{BB962C8B-B14F-4D97-AF65-F5344CB8AC3E}">
        <p14:creationId xmlns:p14="http://schemas.microsoft.com/office/powerpoint/2010/main" val="766705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32</a:t>
            </a:fld>
            <a:endParaRPr lang="en-US"/>
          </a:p>
        </p:txBody>
      </p:sp>
    </p:spTree>
    <p:extLst>
      <p:ext uri="{BB962C8B-B14F-4D97-AF65-F5344CB8AC3E}">
        <p14:creationId xmlns:p14="http://schemas.microsoft.com/office/powerpoint/2010/main" val="3203056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33</a:t>
            </a:fld>
            <a:endParaRPr lang="en-US"/>
          </a:p>
        </p:txBody>
      </p:sp>
    </p:spTree>
    <p:extLst>
      <p:ext uri="{BB962C8B-B14F-4D97-AF65-F5344CB8AC3E}">
        <p14:creationId xmlns:p14="http://schemas.microsoft.com/office/powerpoint/2010/main" val="293529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34</a:t>
            </a:fld>
            <a:endParaRPr lang="en-US"/>
          </a:p>
        </p:txBody>
      </p:sp>
    </p:spTree>
    <p:extLst>
      <p:ext uri="{BB962C8B-B14F-4D97-AF65-F5344CB8AC3E}">
        <p14:creationId xmlns:p14="http://schemas.microsoft.com/office/powerpoint/2010/main" val="2036122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4B5F54-7535-423C-822E-161F210B480F}" type="slidenum">
              <a:rPr lang="en-US"/>
              <a:pPr fontAlgn="base">
                <a:spcBef>
                  <a:spcPct val="0"/>
                </a:spcBef>
                <a:spcAft>
                  <a:spcPct val="0"/>
                </a:spcAft>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01317-3DB3-4010-BEA4-703A5F1ECAE1}" type="slidenum">
              <a:rPr lang="en-US" smtClean="0"/>
              <a:pPr>
                <a:defRPr/>
              </a:pPr>
              <a:t>36</a:t>
            </a:fld>
            <a:endParaRPr lang="en-US"/>
          </a:p>
        </p:txBody>
      </p:sp>
    </p:spTree>
    <p:extLst>
      <p:ext uri="{BB962C8B-B14F-4D97-AF65-F5344CB8AC3E}">
        <p14:creationId xmlns:p14="http://schemas.microsoft.com/office/powerpoint/2010/main" val="782813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8D56CC-E811-473A-A27F-2C81A1FACA4D}" type="slidenum">
              <a:rPr lang="en-US"/>
              <a:pPr fontAlgn="base">
                <a:spcBef>
                  <a:spcPct val="0"/>
                </a:spcBef>
                <a:spcAft>
                  <a:spcPct val="0"/>
                </a:spcAft>
                <a:defRPr/>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7"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0A26DA45-A45D-4916-822E-928D24295BFC}" type="slidenum">
              <a:rPr lang="en-US" sz="1200">
                <a:solidFill>
                  <a:schemeClr val="tx1"/>
                </a:solidFill>
                <a:latin typeface="+mn-lt"/>
              </a:rPr>
              <a:pPr algn="r">
                <a:defRPr/>
              </a:pPr>
              <a:t>4</a:t>
            </a:fld>
            <a:endParaRPr lang="en-US" sz="1200">
              <a:solidFill>
                <a:schemeClr val="tx1"/>
              </a:solidFill>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66C6F0-D550-40F1-B1D9-74D9EF546C37}" type="slidenum">
              <a:rPr lang="en-US"/>
              <a:pPr fontAlgn="base">
                <a:spcBef>
                  <a:spcPct val="0"/>
                </a:spcBef>
                <a:spcAft>
                  <a:spcPct val="0"/>
                </a:spcAft>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AAF2D-B29B-4802-B100-7EBDD6FEAA72}" type="slidenum">
              <a:rPr lang="en-US"/>
              <a:pPr fontAlgn="base">
                <a:spcBef>
                  <a:spcPct val="0"/>
                </a:spcBef>
                <a:spcAft>
                  <a:spcPct val="0"/>
                </a:spcAft>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691219-0E01-4D76-AB08-A15F26AEDE99}" type="slidenum">
              <a:rPr lang="en-US"/>
              <a:pPr fontAlgn="base">
                <a:spcBef>
                  <a:spcPct val="0"/>
                </a:spcBef>
                <a:spcAft>
                  <a:spcPct val="0"/>
                </a:spcAft>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CCC5F3-4E16-4D41-9923-F887D60011A1}" type="slidenum">
              <a:rPr lang="en-US"/>
              <a:pPr fontAlgn="base">
                <a:spcBef>
                  <a:spcPct val="0"/>
                </a:spcBef>
                <a:spcAft>
                  <a:spcPct val="0"/>
                </a:spcAft>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46E33F-360E-4086-A894-5F165C79EE10}" type="slidenum">
              <a:rPr lang="en-US"/>
              <a:pPr fontAlgn="base">
                <a:spcBef>
                  <a:spcPct val="0"/>
                </a:spcBef>
                <a:spcAft>
                  <a:spcPct val="0"/>
                </a:spcAft>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49390FCC-0000-437C-8081-54D0C41EBBF9}"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80393B4D-776B-451C-ABB9-DA63624ACEA8}" type="datetimeFigureOut">
              <a:rPr lang="en-US"/>
              <a:pPr>
                <a:defRPr/>
              </a:pPr>
              <a:t>12/11/2011</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1FFAE25A-98BD-4F5A-8E9D-2C7325652BC9}"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4B3CFA95-9367-4306-9DE9-D9BAC51C0375}" type="datetimeFigureOut">
              <a:rPr lang="en-US"/>
              <a:pPr>
                <a:defRPr/>
              </a:pPr>
              <a:t>12/11/2011</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36D6C289-8A03-4494-B75F-57066CB4CC82}"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67756A7E-7C71-4F2D-9F7B-DB7AE78F6616}" type="datetimeFigureOut">
              <a:rPr lang="en-US"/>
              <a:pPr>
                <a:defRPr/>
              </a:pPr>
              <a:t>12/11/2011</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B9784807-FC65-494E-A447-090E7BDDBD33}"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8ED21EA4-21AD-49F1-AD6A-3902A33ECDE8}" type="datetimeFigureOut">
              <a:rPr lang="en-US"/>
              <a:pPr>
                <a:defRPr/>
              </a:pPr>
              <a:t>12/11/2011</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048F3EAE-9C33-4B94-8781-91295F6762CF}"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52376173-CA6C-49C4-BCB1-135B7264A84D}" type="datetimeFigureOut">
              <a:rPr lang="en-US"/>
              <a:pPr>
                <a:defRPr/>
              </a:pPr>
              <a:t>12/11/2011</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89829645-3BA6-4DA5-8115-25496B1EE37F}"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795235B1-F6D1-4D13-AAA0-FF23E7610221}" type="datetimeFigureOut">
              <a:rPr lang="en-US"/>
              <a:pPr>
                <a:defRPr/>
              </a:pPr>
              <a:t>12/11/2011</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6ECB2FBC-F5EE-4E4E-A42D-848F1A8801D6}"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72C7FBCA-A7E1-4715-8D10-CB01DC8AB25B}" type="datetimeFigureOut">
              <a:rPr lang="en-US"/>
              <a:pPr>
                <a:defRPr/>
              </a:pPr>
              <a:t>12/11/2011</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CCB26847-C2BF-475D-9692-119F2E328BEB}"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4236F146-72BF-4FEC-8A53-31665D674DBE}" type="datetimeFigureOut">
              <a:rPr lang="en-US"/>
              <a:pPr>
                <a:defRPr/>
              </a:pPr>
              <a:t>12/11/2011</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01CD5D1-1591-425C-A790-E4A7904B3883}"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9D297ABB-3062-4548-B4E0-C80AC9B1FED3}" type="datetimeFigureOut">
              <a:rPr lang="en-US"/>
              <a:pPr>
                <a:defRPr/>
              </a:pPr>
              <a:t>12/11/2011</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79DC90CE-BA58-4478-855F-6D2B6B721392}"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1AF17681-8A73-42F1-86FF-95FE99A820C3}" type="datetimeFigureOut">
              <a:rPr lang="en-US"/>
              <a:pPr>
                <a:defRPr/>
              </a:pPr>
              <a:t>12/11/2011</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E802FFAA-7D7E-427A-B521-54D14098E06E}"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1BAB16A2-8C07-40FC-9ECD-BA39A94ED446}" type="datetimeFigureOut">
              <a:rPr lang="en-US"/>
              <a:pPr>
                <a:defRPr/>
              </a:pPr>
              <a:t>12/11/2011</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a:solidFill>
                  <a:srgbClr val="FFFFFF"/>
                </a:solidFill>
                <a:latin typeface="+mn-lt"/>
              </a:defRPr>
            </a:lvl1pPr>
          </a:lstStyle>
          <a:p>
            <a:pPr>
              <a:defRPr/>
            </a:pPr>
            <a:fld id="{D991D24E-EE8C-4E1E-BAE0-5AA9961564DF}" type="slidenum">
              <a:rPr lang="en-US"/>
              <a:pPr>
                <a:defRPr/>
              </a:pPr>
              <a:t>‹#›</a:t>
            </a:fld>
            <a:endParaRPr 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2"/>
                </a:solidFill>
                <a:latin typeface="+mn-lt"/>
              </a:defRPr>
            </a:lvl1pPr>
          </a:lstStyle>
          <a:p>
            <a:pPr>
              <a:defRPr/>
            </a:pPr>
            <a:fld id="{C9A05F45-1CA8-428D-8123-1F0C9374E7D9}" type="datetimeFigureOut">
              <a:rPr lang="en-US"/>
              <a:pPr>
                <a:defRPr/>
              </a:pPr>
              <a:t>12/11/2011</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3295650"/>
          </a:xfrm>
        </p:spPr>
        <p:txBody>
          <a:bodyPr wrap="square" numCol="1" anchorCtr="0" compatLnSpc="1">
            <a:prstTxWarp prst="textNoShape">
              <a:avLst/>
            </a:prstTxWarp>
            <a:normAutofit/>
          </a:bodyPr>
          <a:lstStyle/>
          <a:p>
            <a:pPr algn="ctr" eaLnBrk="1" hangingPunct="1"/>
            <a:r>
              <a:rPr lang="en-US" sz="3600" b="1" smtClean="0">
                <a:latin typeface="Arial Narrow" pitchFamily="34" charset="0"/>
              </a:rPr>
              <a:t>Mr. Sandman’s </a:t>
            </a:r>
            <a:r>
              <a:rPr lang="en-US" sz="3600" b="1" i="1" smtClean="0">
                <a:solidFill>
                  <a:srgbClr val="E71735"/>
                </a:solidFill>
                <a:latin typeface="Arial Narrow" pitchFamily="34" charset="0"/>
              </a:rPr>
              <a:t>New</a:t>
            </a:r>
            <a:r>
              <a:rPr lang="en-US" sz="3600" b="1" smtClean="0">
                <a:latin typeface="Arial Narrow" pitchFamily="34" charset="0"/>
              </a:rPr>
              <a:t> Refinish Solution: A Revolutionary Refinishing System</a:t>
            </a:r>
            <a:br>
              <a:rPr lang="en-US" sz="3600" b="1" smtClean="0">
                <a:latin typeface="Arial Narrow" pitchFamily="34" charset="0"/>
              </a:rPr>
            </a:br>
            <a:endParaRPr lang="en-US" sz="3600" b="1" smtClean="0">
              <a:latin typeface="Arial Narrow" pitchFamily="34" charset="0"/>
            </a:endParaRPr>
          </a:p>
        </p:txBody>
      </p:sp>
      <p:sp>
        <p:nvSpPr>
          <p:cNvPr id="3" name="Subtitle 2"/>
          <p:cNvSpPr>
            <a:spLocks noGrp="1"/>
          </p:cNvSpPr>
          <p:nvPr>
            <p:ph type="subTitle" idx="1"/>
          </p:nvPr>
        </p:nvSpPr>
        <p:spPr>
          <a:xfrm>
            <a:off x="685800" y="4572000"/>
            <a:ext cx="7696200" cy="2209800"/>
          </a:xfrm>
        </p:spPr>
        <p:txBody>
          <a:bodyPr rtlCol="0"/>
          <a:lstStyle/>
          <a:p>
            <a:pPr algn="ctr" eaLnBrk="1" fontAlgn="auto" hangingPunct="1">
              <a:spcAft>
                <a:spcPts val="0"/>
              </a:spcAft>
              <a:buFont typeface="Arial" pitchFamily="34" charset="0"/>
              <a:buNone/>
              <a:defRPr/>
            </a:pPr>
            <a:r>
              <a:rPr lang="en-US" sz="2800" dirty="0" smtClean="0">
                <a:solidFill>
                  <a:schemeClr val="tx1">
                    <a:lumMod val="85000"/>
                    <a:lumOff val="15000"/>
                  </a:schemeClr>
                </a:solidFill>
                <a:latin typeface="Arial" pitchFamily="34" charset="0"/>
                <a:cs typeface="Arial" pitchFamily="34" charset="0"/>
              </a:rPr>
              <a:t>Anthony F. Magaro, Founder</a:t>
            </a:r>
          </a:p>
          <a:p>
            <a:pPr algn="ctr" eaLnBrk="1" fontAlgn="auto" hangingPunct="1">
              <a:spcAft>
                <a:spcPts val="0"/>
              </a:spcAft>
              <a:buFont typeface="Arial" pitchFamily="34" charset="0"/>
              <a:buNone/>
              <a:defRPr/>
            </a:pPr>
            <a:r>
              <a:rPr lang="en-US" sz="2800" dirty="0" smtClean="0">
                <a:solidFill>
                  <a:schemeClr val="tx1">
                    <a:lumMod val="85000"/>
                    <a:lumOff val="15000"/>
                  </a:schemeClr>
                </a:solidFill>
                <a:latin typeface="Arial" pitchFamily="34" charset="0"/>
                <a:cs typeface="Arial" pitchFamily="34" charset="0"/>
              </a:rPr>
              <a:t>Wood Floors by Mr. Sandman, Inc.</a:t>
            </a:r>
            <a:r>
              <a:rPr lang="en-US" sz="1600" dirty="0" smtClean="0">
                <a:solidFill>
                  <a:schemeClr val="tx1">
                    <a:lumMod val="85000"/>
                    <a:lumOff val="15000"/>
                  </a:schemeClr>
                </a:solidFill>
                <a:latin typeface="Arial" pitchFamily="34" charset="0"/>
                <a:cs typeface="Arial" pitchFamily="34" charset="0"/>
              </a:rPr>
              <a:t>®</a:t>
            </a:r>
          </a:p>
          <a:p>
            <a:pPr eaLnBrk="1" fontAlgn="auto" hangingPunct="1">
              <a:spcAft>
                <a:spcPts val="0"/>
              </a:spcAft>
              <a:buFont typeface="Arial" pitchFamily="34" charset="0"/>
              <a:buNone/>
              <a:defRPr/>
            </a:pPr>
            <a:endParaRPr lang="en-US" sz="1600" dirty="0">
              <a:solidFill>
                <a:schemeClr val="tx1">
                  <a:lumMod val="85000"/>
                  <a:lumOff val="15000"/>
                </a:schemeClr>
              </a:solidFill>
              <a:latin typeface="Arial" pitchFamily="34" charset="0"/>
              <a:cs typeface="Arial" pitchFamily="34" charset="0"/>
            </a:endParaRPr>
          </a:p>
          <a:p>
            <a:pPr eaLnBrk="1" fontAlgn="auto" hangingPunct="1">
              <a:spcAft>
                <a:spcPts val="0"/>
              </a:spcAft>
              <a:buFont typeface="Arial" pitchFamily="34" charset="0"/>
              <a:buNone/>
              <a:defRPr/>
            </a:pPr>
            <a:endParaRPr lang="en-US" sz="1600" dirty="0" smtClean="0">
              <a:solidFill>
                <a:schemeClr val="tx1">
                  <a:lumMod val="85000"/>
                  <a:lumOff val="15000"/>
                </a:schemeClr>
              </a:solidFill>
              <a:latin typeface="Arial" pitchFamily="34" charset="0"/>
              <a:cs typeface="Arial" pitchFamily="34" charset="0"/>
            </a:endParaRPr>
          </a:p>
          <a:p>
            <a:pPr eaLnBrk="1" fontAlgn="auto" hangingPunct="1">
              <a:spcAft>
                <a:spcPts val="0"/>
              </a:spcAft>
              <a:buFont typeface="Arial" pitchFamily="34" charset="0"/>
              <a:buNone/>
              <a:defRPr/>
            </a:pPr>
            <a:endParaRPr lang="en-US" sz="1000" dirty="0">
              <a:solidFill>
                <a:schemeClr val="tx1">
                  <a:lumMod val="85000"/>
                  <a:lumOff val="15000"/>
                </a:schemeClr>
              </a:solidFill>
              <a:latin typeface="Arial" pitchFamily="34" charset="0"/>
              <a:cs typeface="Arial" pitchFamily="34" charset="0"/>
            </a:endParaRPr>
          </a:p>
          <a:p>
            <a:pPr algn="r" eaLnBrk="1" fontAlgn="auto" hangingPunct="1">
              <a:spcAft>
                <a:spcPts val="0"/>
              </a:spcAft>
              <a:buFont typeface="Arial" pitchFamily="34" charset="0"/>
              <a:buNone/>
              <a:defRPr/>
            </a:pPr>
            <a:r>
              <a:rPr lang="en-US" sz="1000" dirty="0" smtClean="0">
                <a:solidFill>
                  <a:schemeClr val="tx1">
                    <a:lumMod val="85000"/>
                    <a:lumOff val="15000"/>
                  </a:schemeClr>
                </a:solidFill>
                <a:latin typeface="Arial" pitchFamily="34" charset="0"/>
                <a:cs typeface="Arial" pitchFamily="34" charset="0"/>
              </a:rPr>
              <a:t>Copyright 2011 © Mr. Sandman, Inc. All Rights Reserved.</a:t>
            </a:r>
            <a:endParaRPr lang="en-US" sz="1000" dirty="0">
              <a:solidFill>
                <a:schemeClr val="tx1">
                  <a:lumMod val="85000"/>
                  <a:lumOff val="15000"/>
                </a:schemeClr>
              </a:solidFill>
              <a:latin typeface="Arial" pitchFamily="34" charset="0"/>
              <a:cs typeface="Arial" pitchFamily="34" charset="0"/>
            </a:endParaRPr>
          </a:p>
        </p:txBody>
      </p:sp>
      <p:pic>
        <p:nvPicPr>
          <p:cNvPr id="14339" name="Picture 4" descr="home_header_left_top"/>
          <p:cNvPicPr>
            <a:picLocks noChangeAspect="1" noChangeArrowheads="1"/>
          </p:cNvPicPr>
          <p:nvPr/>
        </p:nvPicPr>
        <p:blipFill>
          <a:blip r:embed="rId3"/>
          <a:srcRect/>
          <a:stretch>
            <a:fillRect/>
          </a:stretch>
        </p:blipFill>
        <p:spPr bwMode="auto">
          <a:xfrm>
            <a:off x="2819400" y="152400"/>
            <a:ext cx="2514600" cy="105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Placeholder 2"/>
          <p:cNvSpPr>
            <a:spLocks noGrp="1"/>
          </p:cNvSpPr>
          <p:nvPr>
            <p:ph type="body" idx="1"/>
          </p:nvPr>
        </p:nvSpPr>
        <p:spPr>
          <a:xfrm>
            <a:off x="914400" y="2438400"/>
            <a:ext cx="2667000" cy="457200"/>
          </a:xfrm>
        </p:spPr>
        <p:txBody>
          <a:bodyPr/>
          <a:lstStyle/>
          <a:p>
            <a:pPr eaLnBrk="1" hangingPunct="1">
              <a:lnSpc>
                <a:spcPct val="90000"/>
              </a:lnSpc>
            </a:pPr>
            <a:r>
              <a:rPr lang="en-US" sz="2500" smtClean="0"/>
              <a:t>Computer chair</a:t>
            </a:r>
          </a:p>
        </p:txBody>
      </p:sp>
      <p:pic>
        <p:nvPicPr>
          <p:cNvPr id="31746" name="Content Placeholder 6"/>
          <p:cNvPicPr>
            <a:picLocks noGrp="1" noChangeAspect="1"/>
          </p:cNvPicPr>
          <p:nvPr>
            <p:ph sz="half" idx="2"/>
          </p:nvPr>
        </p:nvPicPr>
        <p:blipFill>
          <a:blip r:embed="rId3"/>
          <a:srcRect/>
          <a:stretch>
            <a:fillRect/>
          </a:stretch>
        </p:blipFill>
        <p:spPr>
          <a:xfrm>
            <a:off x="914400" y="2971800"/>
            <a:ext cx="2743200" cy="3646488"/>
          </a:xfrm>
        </p:spPr>
      </p:pic>
      <p:sp>
        <p:nvSpPr>
          <p:cNvPr id="31747" name="Text Placeholder 4"/>
          <p:cNvSpPr>
            <a:spLocks noGrp="1"/>
          </p:cNvSpPr>
          <p:nvPr>
            <p:ph type="body" sz="quarter" idx="3"/>
          </p:nvPr>
        </p:nvSpPr>
        <p:spPr>
          <a:xfrm>
            <a:off x="4800600" y="2438400"/>
            <a:ext cx="3048000" cy="457200"/>
          </a:xfrm>
        </p:spPr>
        <p:txBody>
          <a:bodyPr/>
          <a:lstStyle/>
          <a:p>
            <a:pPr eaLnBrk="1" hangingPunct="1"/>
            <a:r>
              <a:rPr lang="en-US" sz="2400" smtClean="0"/>
              <a:t>End table</a:t>
            </a:r>
          </a:p>
        </p:txBody>
      </p:sp>
      <p:pic>
        <p:nvPicPr>
          <p:cNvPr id="31748" name="Content Placeholder 7"/>
          <p:cNvPicPr>
            <a:picLocks noGrp="1" noChangeAspect="1"/>
          </p:cNvPicPr>
          <p:nvPr>
            <p:ph sz="quarter" idx="4"/>
          </p:nvPr>
        </p:nvPicPr>
        <p:blipFill>
          <a:blip r:embed="rId4"/>
          <a:srcRect/>
          <a:stretch>
            <a:fillRect/>
          </a:stretch>
        </p:blipFill>
        <p:spPr>
          <a:xfrm>
            <a:off x="4826000" y="2971800"/>
            <a:ext cx="3028950" cy="3646488"/>
          </a:xfrm>
        </p:spPr>
      </p:pic>
      <p:pic>
        <p:nvPicPr>
          <p:cNvPr id="31749" name="Picture 7" descr="home_header_left_top"/>
          <p:cNvPicPr>
            <a:picLocks noChangeAspect="1" noChangeArrowheads="1"/>
          </p:cNvPicPr>
          <p:nvPr/>
        </p:nvPicPr>
        <p:blipFill>
          <a:blip r:embed="rId5"/>
          <a:srcRect/>
          <a:stretch>
            <a:fillRect/>
          </a:stretch>
        </p:blipFill>
        <p:spPr bwMode="auto">
          <a:xfrm>
            <a:off x="2971800" y="228600"/>
            <a:ext cx="2514600" cy="1052513"/>
          </a:xfrm>
          <a:prstGeom prst="rect">
            <a:avLst/>
          </a:prstGeom>
          <a:noFill/>
          <a:ln w="9525">
            <a:noFill/>
            <a:miter lim="800000"/>
            <a:headEnd/>
            <a:tailEnd/>
          </a:ln>
        </p:spPr>
      </p:pic>
      <p:sp>
        <p:nvSpPr>
          <p:cNvPr id="31750" name="Rectangle 8"/>
          <p:cNvSpPr>
            <a:spLocks noChangeArrowheads="1"/>
          </p:cNvSpPr>
          <p:nvPr/>
        </p:nvSpPr>
        <p:spPr bwMode="auto">
          <a:xfrm>
            <a:off x="2743200" y="1371600"/>
            <a:ext cx="2895600" cy="381000"/>
          </a:xfrm>
          <a:prstGeom prst="rect">
            <a:avLst/>
          </a:prstGeom>
          <a:noFill/>
          <a:ln w="9525">
            <a:noFill/>
            <a:miter lim="800000"/>
            <a:headEnd/>
            <a:tailEnd/>
          </a:ln>
        </p:spPr>
        <p:txBody>
          <a:bodyPr anchor="ct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sp>
        <p:nvSpPr>
          <p:cNvPr id="31751" name="Text Box 9"/>
          <p:cNvSpPr txBox="1">
            <a:spLocks noChangeArrowheads="1"/>
          </p:cNvSpPr>
          <p:nvPr/>
        </p:nvSpPr>
        <p:spPr bwMode="auto">
          <a:xfrm>
            <a:off x="2133600" y="1752600"/>
            <a:ext cx="4271963" cy="793750"/>
          </a:xfrm>
          <a:prstGeom prst="rect">
            <a:avLst/>
          </a:prstGeom>
          <a:noFill/>
          <a:ln w="9525">
            <a:noFill/>
            <a:miter lim="800000"/>
            <a:headEnd/>
            <a:tailEnd/>
          </a:ln>
        </p:spPr>
        <p:txBody>
          <a:bodyPr wrap="none">
            <a:spAutoFit/>
          </a:bodyPr>
          <a:lstStyle/>
          <a:p>
            <a:r>
              <a:rPr lang="en-US" sz="4600"/>
              <a:t>After:  Furniture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6"/>
          <p:cNvPicPr>
            <a:picLocks noGrp="1" noChangeAspect="1"/>
          </p:cNvPicPr>
          <p:nvPr>
            <p:ph sz="half" idx="2"/>
          </p:nvPr>
        </p:nvPicPr>
        <p:blipFill>
          <a:blip r:embed="rId3"/>
          <a:srcRect/>
          <a:stretch>
            <a:fillRect/>
          </a:stretch>
        </p:blipFill>
        <p:spPr>
          <a:xfrm>
            <a:off x="381000" y="2743200"/>
            <a:ext cx="3657600" cy="3962400"/>
          </a:xfrm>
        </p:spPr>
      </p:pic>
      <p:pic>
        <p:nvPicPr>
          <p:cNvPr id="33794" name="Content Placeholder 7"/>
          <p:cNvPicPr>
            <a:picLocks noGrp="1" noChangeAspect="1"/>
          </p:cNvPicPr>
          <p:nvPr>
            <p:ph sz="quarter" idx="4"/>
          </p:nvPr>
        </p:nvPicPr>
        <p:blipFill>
          <a:blip r:embed="rId4"/>
          <a:srcRect/>
          <a:stretch>
            <a:fillRect/>
          </a:stretch>
        </p:blipFill>
        <p:spPr>
          <a:xfrm>
            <a:off x="4495800" y="2743200"/>
            <a:ext cx="3429000" cy="4003675"/>
          </a:xfrm>
        </p:spPr>
      </p:pic>
      <p:pic>
        <p:nvPicPr>
          <p:cNvPr id="33795" name="Picture 7" descr="home_header_left_top"/>
          <p:cNvPicPr>
            <a:picLocks noChangeAspect="1" noChangeArrowheads="1"/>
          </p:cNvPicPr>
          <p:nvPr/>
        </p:nvPicPr>
        <p:blipFill>
          <a:blip r:embed="rId5"/>
          <a:srcRect/>
          <a:stretch>
            <a:fillRect/>
          </a:stretch>
        </p:blipFill>
        <p:spPr bwMode="auto">
          <a:xfrm>
            <a:off x="2971800" y="304800"/>
            <a:ext cx="2438400" cy="1020763"/>
          </a:xfrm>
          <a:prstGeom prst="rect">
            <a:avLst/>
          </a:prstGeom>
          <a:noFill/>
          <a:ln w="9525">
            <a:noFill/>
            <a:miter lim="800000"/>
            <a:headEnd/>
            <a:tailEnd/>
          </a:ln>
        </p:spPr>
      </p:pic>
      <p:sp>
        <p:nvSpPr>
          <p:cNvPr id="33796" name="Rectangle 10"/>
          <p:cNvSpPr>
            <a:spLocks noChangeArrowheads="1"/>
          </p:cNvSpPr>
          <p:nvPr/>
        </p:nvSpPr>
        <p:spPr bwMode="auto">
          <a:xfrm>
            <a:off x="2590800" y="1371600"/>
            <a:ext cx="31242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sp>
        <p:nvSpPr>
          <p:cNvPr id="33797" name="Text Box 7"/>
          <p:cNvSpPr txBox="1">
            <a:spLocks noChangeArrowheads="1"/>
          </p:cNvSpPr>
          <p:nvPr/>
        </p:nvSpPr>
        <p:spPr bwMode="auto">
          <a:xfrm>
            <a:off x="2362200" y="16764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Placeholder 2"/>
          <p:cNvSpPr>
            <a:spLocks noGrp="1"/>
          </p:cNvSpPr>
          <p:nvPr>
            <p:ph type="body" idx="1"/>
          </p:nvPr>
        </p:nvSpPr>
        <p:spPr>
          <a:xfrm>
            <a:off x="457200" y="2209800"/>
            <a:ext cx="7620000" cy="609600"/>
          </a:xfrm>
        </p:spPr>
        <p:txBody>
          <a:bodyPr/>
          <a:lstStyle/>
          <a:p>
            <a:pPr eaLnBrk="1" hangingPunct="1"/>
            <a:r>
              <a:rPr lang="en-US" sz="3000" smtClean="0"/>
              <a:t>Severe grey out on a wafer thin floor.</a:t>
            </a:r>
          </a:p>
        </p:txBody>
      </p:sp>
      <p:pic>
        <p:nvPicPr>
          <p:cNvPr id="35842" name="Content Placeholder 8"/>
          <p:cNvPicPr>
            <a:picLocks noGrp="1" noChangeAspect="1"/>
          </p:cNvPicPr>
          <p:nvPr>
            <p:ph sz="half" idx="2"/>
          </p:nvPr>
        </p:nvPicPr>
        <p:blipFill>
          <a:blip r:embed="rId3"/>
          <a:srcRect/>
          <a:stretch>
            <a:fillRect/>
          </a:stretch>
        </p:blipFill>
        <p:spPr>
          <a:xfrm>
            <a:off x="457200" y="2895600"/>
            <a:ext cx="3657600" cy="3810000"/>
          </a:xfrm>
        </p:spPr>
      </p:pic>
      <p:pic>
        <p:nvPicPr>
          <p:cNvPr id="35843" name="Content Placeholder 16"/>
          <p:cNvPicPr>
            <a:picLocks noGrp="1" noChangeAspect="1"/>
          </p:cNvPicPr>
          <p:nvPr>
            <p:ph sz="quarter" idx="4"/>
          </p:nvPr>
        </p:nvPicPr>
        <p:blipFill>
          <a:blip r:embed="rId4"/>
          <a:srcRect/>
          <a:stretch>
            <a:fillRect/>
          </a:stretch>
        </p:blipFill>
        <p:spPr>
          <a:xfrm>
            <a:off x="4419600" y="2895600"/>
            <a:ext cx="3657600" cy="3810000"/>
          </a:xfrm>
        </p:spPr>
      </p:pic>
      <p:sp>
        <p:nvSpPr>
          <p:cNvPr id="35844" name="Rectangle 7"/>
          <p:cNvSpPr>
            <a:spLocks noChangeArrowheads="1"/>
          </p:cNvSpPr>
          <p:nvPr/>
        </p:nvSpPr>
        <p:spPr bwMode="auto">
          <a:xfrm>
            <a:off x="2743200" y="1219200"/>
            <a:ext cx="31242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35845" name="Picture 8" descr="home_header_left_top"/>
          <p:cNvPicPr>
            <a:picLocks noChangeAspect="1" noChangeArrowheads="1"/>
          </p:cNvPicPr>
          <p:nvPr/>
        </p:nvPicPr>
        <p:blipFill>
          <a:blip r:embed="rId5"/>
          <a:srcRect/>
          <a:stretch>
            <a:fillRect/>
          </a:stretch>
        </p:blipFill>
        <p:spPr bwMode="auto">
          <a:xfrm>
            <a:off x="2971800" y="152400"/>
            <a:ext cx="2514600" cy="1052513"/>
          </a:xfrm>
          <a:prstGeom prst="rect">
            <a:avLst/>
          </a:prstGeom>
          <a:noFill/>
          <a:ln w="9525">
            <a:noFill/>
            <a:miter lim="800000"/>
            <a:headEnd/>
            <a:tailEnd/>
          </a:ln>
        </p:spPr>
      </p:pic>
      <p:sp>
        <p:nvSpPr>
          <p:cNvPr id="35846" name="Text Box 8"/>
          <p:cNvSpPr txBox="1">
            <a:spLocks noChangeArrowheads="1"/>
          </p:cNvSpPr>
          <p:nvPr/>
        </p:nvSpPr>
        <p:spPr bwMode="auto">
          <a:xfrm>
            <a:off x="2209800" y="16002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1" descr="October2010FloorPics 025"/>
          <p:cNvPicPr>
            <a:picLocks noGrp="1" noChangeAspect="1" noChangeArrowheads="1"/>
          </p:cNvPicPr>
          <p:nvPr>
            <p:ph sz="half" idx="1"/>
          </p:nvPr>
        </p:nvPicPr>
        <p:blipFill>
          <a:blip r:embed="rId3"/>
          <a:srcRect/>
          <a:stretch>
            <a:fillRect/>
          </a:stretch>
        </p:blipFill>
        <p:spPr>
          <a:xfrm>
            <a:off x="228600" y="2971800"/>
            <a:ext cx="3657600" cy="3276600"/>
          </a:xfrm>
        </p:spPr>
      </p:pic>
      <p:pic>
        <p:nvPicPr>
          <p:cNvPr id="37890" name="Picture 12" descr="October2010FloorPics 048"/>
          <p:cNvPicPr>
            <a:picLocks noGrp="1" noChangeAspect="1" noChangeArrowheads="1"/>
          </p:cNvPicPr>
          <p:nvPr>
            <p:ph sz="half" idx="2"/>
          </p:nvPr>
        </p:nvPicPr>
        <p:blipFill>
          <a:blip r:embed="rId4"/>
          <a:srcRect/>
          <a:stretch>
            <a:fillRect/>
          </a:stretch>
        </p:blipFill>
        <p:spPr>
          <a:xfrm>
            <a:off x="4419600" y="2971800"/>
            <a:ext cx="3733800" cy="3200400"/>
          </a:xfrm>
        </p:spPr>
      </p:pic>
      <p:sp>
        <p:nvSpPr>
          <p:cNvPr id="37891" name="Rectangle 5"/>
          <p:cNvSpPr>
            <a:spLocks noChangeArrowheads="1"/>
          </p:cNvSpPr>
          <p:nvPr/>
        </p:nvSpPr>
        <p:spPr bwMode="auto">
          <a:xfrm>
            <a:off x="2743200" y="1371600"/>
            <a:ext cx="31242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37892" name="Picture 6" descr="home_header_left_top"/>
          <p:cNvPicPr>
            <a:picLocks noChangeAspect="1" noChangeArrowheads="1"/>
          </p:cNvPicPr>
          <p:nvPr/>
        </p:nvPicPr>
        <p:blipFill>
          <a:blip r:embed="rId5"/>
          <a:srcRect/>
          <a:stretch>
            <a:fillRect/>
          </a:stretch>
        </p:blipFill>
        <p:spPr bwMode="auto">
          <a:xfrm>
            <a:off x="2971800" y="304800"/>
            <a:ext cx="2514600" cy="1052513"/>
          </a:xfrm>
          <a:prstGeom prst="rect">
            <a:avLst/>
          </a:prstGeom>
          <a:noFill/>
          <a:ln w="9525">
            <a:noFill/>
            <a:miter lim="800000"/>
            <a:headEnd/>
            <a:tailEnd/>
          </a:ln>
        </p:spPr>
      </p:pic>
      <p:sp>
        <p:nvSpPr>
          <p:cNvPr id="37893" name="Text Box 7"/>
          <p:cNvSpPr txBox="1">
            <a:spLocks noChangeArrowheads="1"/>
          </p:cNvSpPr>
          <p:nvPr/>
        </p:nvSpPr>
        <p:spPr bwMode="auto">
          <a:xfrm>
            <a:off x="2209800" y="1752600"/>
            <a:ext cx="4019550" cy="1068388"/>
          </a:xfrm>
          <a:prstGeom prst="rect">
            <a:avLst/>
          </a:prstGeom>
          <a:noFill/>
          <a:ln w="9525">
            <a:noFill/>
            <a:miter lim="800000"/>
            <a:headEnd/>
            <a:tailEnd/>
          </a:ln>
        </p:spPr>
        <p:txBody>
          <a:bodyPr wrap="none">
            <a:spAutoFit/>
          </a:bodyPr>
          <a:lstStyle/>
          <a:p>
            <a:pPr algn="ctr"/>
            <a:r>
              <a:rPr lang="en-US" sz="4600"/>
              <a:t>Before &amp; After:</a:t>
            </a:r>
            <a:r>
              <a:rPr lang="en-US"/>
              <a:t>  </a:t>
            </a:r>
            <a:br>
              <a:rPr lang="en-US"/>
            </a:br>
            <a:r>
              <a:rPr lang="en-US" b="1">
                <a:latin typeface="Calibri" pitchFamily="34" charset="0"/>
              </a:rPr>
              <a:t>Paint Removal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7" descr="October2010FloorPics 031"/>
          <p:cNvPicPr>
            <a:picLocks noGrp="1" noChangeAspect="1" noChangeArrowheads="1"/>
          </p:cNvPicPr>
          <p:nvPr>
            <p:ph sz="half" idx="1"/>
          </p:nvPr>
        </p:nvPicPr>
        <p:blipFill>
          <a:blip r:embed="rId3"/>
          <a:srcRect/>
          <a:stretch>
            <a:fillRect/>
          </a:stretch>
        </p:blipFill>
        <p:spPr>
          <a:xfrm>
            <a:off x="1066800" y="2971800"/>
            <a:ext cx="2847975" cy="3733800"/>
          </a:xfrm>
        </p:spPr>
      </p:pic>
      <p:pic>
        <p:nvPicPr>
          <p:cNvPr id="38914" name="Picture 9" descr="October2010FloorPics 062"/>
          <p:cNvPicPr>
            <a:picLocks noGrp="1" noChangeAspect="1" noChangeArrowheads="1"/>
          </p:cNvPicPr>
          <p:nvPr>
            <p:ph sz="half" idx="2"/>
          </p:nvPr>
        </p:nvPicPr>
        <p:blipFill>
          <a:blip r:embed="rId4"/>
          <a:srcRect/>
          <a:stretch>
            <a:fillRect/>
          </a:stretch>
        </p:blipFill>
        <p:spPr>
          <a:xfrm>
            <a:off x="4724400" y="2971800"/>
            <a:ext cx="2906713" cy="3733800"/>
          </a:xfrm>
        </p:spPr>
      </p:pic>
      <p:sp>
        <p:nvSpPr>
          <p:cNvPr id="38915" name="Rectangle 5"/>
          <p:cNvSpPr>
            <a:spLocks noChangeArrowheads="1"/>
          </p:cNvSpPr>
          <p:nvPr/>
        </p:nvSpPr>
        <p:spPr bwMode="auto">
          <a:xfrm>
            <a:off x="2438400" y="1219200"/>
            <a:ext cx="3505200" cy="457200"/>
          </a:xfrm>
          <a:prstGeom prst="rect">
            <a:avLst/>
          </a:prstGeom>
          <a:noFill/>
          <a:ln w="9525">
            <a:noFill/>
            <a:miter lim="800000"/>
            <a:headEnd/>
            <a:tailEnd/>
          </a:ln>
        </p:spPr>
        <p:txBody>
          <a:bodyPr>
            <a:spAutoFit/>
          </a:bodyPr>
          <a:lstStyle/>
          <a:p>
            <a:r>
              <a:rPr lang="en-US" sz="2400" b="1" i="1">
                <a:solidFill>
                  <a:srgbClr val="E71735"/>
                </a:solidFill>
                <a:latin typeface="Arial" charset="0"/>
              </a:rPr>
              <a:t>New</a:t>
            </a:r>
            <a:r>
              <a:rPr lang="en-US" sz="2400" b="1">
                <a:solidFill>
                  <a:schemeClr val="tx1"/>
                </a:solidFill>
                <a:latin typeface="Arial" charset="0"/>
              </a:rPr>
              <a:t> Refinish Solution</a:t>
            </a:r>
          </a:p>
        </p:txBody>
      </p:sp>
      <p:pic>
        <p:nvPicPr>
          <p:cNvPr id="38916" name="Picture 6" descr="home_header_left_top"/>
          <p:cNvPicPr>
            <a:picLocks noChangeAspect="1" noChangeArrowheads="1"/>
          </p:cNvPicPr>
          <p:nvPr/>
        </p:nvPicPr>
        <p:blipFill>
          <a:blip r:embed="rId5"/>
          <a:srcRect/>
          <a:stretch>
            <a:fillRect/>
          </a:stretch>
        </p:blipFill>
        <p:spPr bwMode="auto">
          <a:xfrm>
            <a:off x="2971800" y="152400"/>
            <a:ext cx="2514600" cy="1052513"/>
          </a:xfrm>
          <a:prstGeom prst="rect">
            <a:avLst/>
          </a:prstGeom>
          <a:noFill/>
          <a:ln w="9525">
            <a:noFill/>
            <a:miter lim="800000"/>
            <a:headEnd/>
            <a:tailEnd/>
          </a:ln>
        </p:spPr>
      </p:pic>
      <p:sp>
        <p:nvSpPr>
          <p:cNvPr id="38917" name="Text Box 8"/>
          <p:cNvSpPr txBox="1">
            <a:spLocks noChangeArrowheads="1"/>
          </p:cNvSpPr>
          <p:nvPr/>
        </p:nvSpPr>
        <p:spPr bwMode="auto">
          <a:xfrm>
            <a:off x="1066800" y="1752600"/>
            <a:ext cx="6477000" cy="1114425"/>
          </a:xfrm>
          <a:prstGeom prst="rect">
            <a:avLst/>
          </a:prstGeom>
          <a:noFill/>
          <a:ln w="9525">
            <a:noFill/>
            <a:miter lim="800000"/>
            <a:headEnd/>
            <a:tailEnd/>
          </a:ln>
        </p:spPr>
        <p:txBody>
          <a:bodyPr>
            <a:spAutoFit/>
          </a:bodyPr>
          <a:lstStyle/>
          <a:p>
            <a:pPr algn="ctr"/>
            <a:r>
              <a:rPr lang="en-US" sz="4600"/>
              <a:t>Before &amp; After:</a:t>
            </a:r>
            <a:r>
              <a:rPr lang="en-US" sz="3200"/>
              <a:t/>
            </a:r>
            <a:br>
              <a:rPr lang="en-US" sz="3200"/>
            </a:br>
            <a:r>
              <a:rPr lang="en-US" sz="2100" b="1">
                <a:latin typeface="Calibri" pitchFamily="34" charset="0"/>
              </a:rPr>
              <a:t>Paint Removal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7" descr="October2010FloorPics 034"/>
          <p:cNvPicPr>
            <a:picLocks noGrp="1" noChangeAspect="1" noChangeArrowheads="1"/>
          </p:cNvPicPr>
          <p:nvPr>
            <p:ph sz="half" idx="1"/>
          </p:nvPr>
        </p:nvPicPr>
        <p:blipFill>
          <a:blip r:embed="rId3"/>
          <a:srcRect/>
          <a:stretch>
            <a:fillRect/>
          </a:stretch>
        </p:blipFill>
        <p:spPr>
          <a:xfrm>
            <a:off x="838200" y="2667000"/>
            <a:ext cx="3163888" cy="3810000"/>
          </a:xfrm>
        </p:spPr>
      </p:pic>
      <p:pic>
        <p:nvPicPr>
          <p:cNvPr id="39938" name="Picture 8" descr="October2010FloorPics 069"/>
          <p:cNvPicPr>
            <a:picLocks noGrp="1" noChangeAspect="1" noChangeArrowheads="1"/>
          </p:cNvPicPr>
          <p:nvPr>
            <p:ph sz="half" idx="2"/>
          </p:nvPr>
        </p:nvPicPr>
        <p:blipFill>
          <a:blip r:embed="rId3"/>
          <a:srcRect/>
          <a:stretch>
            <a:fillRect/>
          </a:stretch>
        </p:blipFill>
        <p:spPr>
          <a:xfrm>
            <a:off x="4583113" y="2667000"/>
            <a:ext cx="3165475" cy="3810000"/>
          </a:xfrm>
        </p:spPr>
      </p:pic>
      <p:sp>
        <p:nvSpPr>
          <p:cNvPr id="39939" name="Rectangle 5"/>
          <p:cNvSpPr>
            <a:spLocks noChangeArrowheads="1"/>
          </p:cNvSpPr>
          <p:nvPr/>
        </p:nvSpPr>
        <p:spPr bwMode="auto">
          <a:xfrm>
            <a:off x="2743200" y="1295400"/>
            <a:ext cx="28956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39940" name="Picture 6" descr="home_header_left_top"/>
          <p:cNvPicPr>
            <a:picLocks noChangeAspect="1" noChangeArrowheads="1"/>
          </p:cNvPicPr>
          <p:nvPr/>
        </p:nvPicPr>
        <p:blipFill>
          <a:blip r:embed="rId4"/>
          <a:srcRect/>
          <a:stretch>
            <a:fillRect/>
          </a:stretch>
        </p:blipFill>
        <p:spPr bwMode="auto">
          <a:xfrm>
            <a:off x="2971800" y="228600"/>
            <a:ext cx="2514600" cy="1052513"/>
          </a:xfrm>
          <a:prstGeom prst="rect">
            <a:avLst/>
          </a:prstGeom>
          <a:noFill/>
          <a:ln w="9525">
            <a:noFill/>
            <a:miter lim="800000"/>
            <a:headEnd/>
            <a:tailEnd/>
          </a:ln>
        </p:spPr>
      </p:pic>
      <p:sp>
        <p:nvSpPr>
          <p:cNvPr id="39941" name="Text Box 7"/>
          <p:cNvSpPr txBox="1">
            <a:spLocks noChangeArrowheads="1"/>
          </p:cNvSpPr>
          <p:nvPr/>
        </p:nvSpPr>
        <p:spPr bwMode="auto">
          <a:xfrm>
            <a:off x="838200" y="1524000"/>
            <a:ext cx="6934200" cy="1114425"/>
          </a:xfrm>
          <a:prstGeom prst="rect">
            <a:avLst/>
          </a:prstGeom>
          <a:noFill/>
          <a:ln w="9525">
            <a:noFill/>
            <a:miter lim="800000"/>
            <a:headEnd/>
            <a:tailEnd/>
          </a:ln>
        </p:spPr>
        <p:txBody>
          <a:bodyPr>
            <a:spAutoFit/>
          </a:bodyPr>
          <a:lstStyle/>
          <a:p>
            <a:pPr algn="ctr"/>
            <a:r>
              <a:rPr lang="en-US" sz="4600"/>
              <a:t>Before &amp; After</a:t>
            </a:r>
            <a:r>
              <a:rPr lang="en-US"/>
              <a:t>:  </a:t>
            </a:r>
            <a:br>
              <a:rPr lang="en-US"/>
            </a:br>
            <a:r>
              <a:rPr lang="en-US"/>
              <a:t> </a:t>
            </a:r>
            <a:r>
              <a:rPr lang="en-US" sz="2100" b="1">
                <a:latin typeface="Calibri" pitchFamily="34" charset="0"/>
              </a:rPr>
              <a:t>Paint Removal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4" name="Rectangle 12"/>
          <p:cNvSpPr>
            <a:spLocks noGrp="1"/>
          </p:cNvSpPr>
          <p:nvPr>
            <p:ph type="title"/>
          </p:nvPr>
        </p:nvSpPr>
        <p:spPr bwMode="auto">
          <a:noFill/>
        </p:spPr>
        <p:txBody>
          <a:bodyPr wrap="square" numCol="1" anchorCtr="0" compatLnSpc="1">
            <a:prstTxWarp prst="textNoShape">
              <a:avLst/>
            </a:prstTxWarp>
          </a:bodyPr>
          <a:lstStyle/>
          <a:p>
            <a:endParaRPr lang="en-US" smtClean="0"/>
          </a:p>
        </p:txBody>
      </p:sp>
      <p:sp>
        <p:nvSpPr>
          <p:cNvPr id="74756" name="Rectangle 5"/>
          <p:cNvSpPr>
            <a:spLocks noChangeArrowheads="1"/>
          </p:cNvSpPr>
          <p:nvPr/>
        </p:nvSpPr>
        <p:spPr bwMode="auto">
          <a:xfrm>
            <a:off x="2743200" y="1295400"/>
            <a:ext cx="28956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74757" name="Picture 6" descr="home_header_left_top"/>
          <p:cNvPicPr>
            <a:picLocks noChangeAspect="1" noChangeArrowheads="1"/>
          </p:cNvPicPr>
          <p:nvPr/>
        </p:nvPicPr>
        <p:blipFill>
          <a:blip r:embed="rId3"/>
          <a:srcRect/>
          <a:stretch>
            <a:fillRect/>
          </a:stretch>
        </p:blipFill>
        <p:spPr bwMode="auto">
          <a:xfrm>
            <a:off x="2971800" y="228600"/>
            <a:ext cx="2514600" cy="1052513"/>
          </a:xfrm>
          <a:prstGeom prst="rect">
            <a:avLst/>
          </a:prstGeom>
          <a:noFill/>
          <a:ln w="9525">
            <a:noFill/>
            <a:miter lim="800000"/>
            <a:headEnd/>
            <a:tailEnd/>
          </a:ln>
        </p:spPr>
      </p:pic>
      <p:sp>
        <p:nvSpPr>
          <p:cNvPr id="74758" name="Text Box 7"/>
          <p:cNvSpPr txBox="1">
            <a:spLocks noChangeArrowheads="1"/>
          </p:cNvSpPr>
          <p:nvPr/>
        </p:nvSpPr>
        <p:spPr bwMode="auto">
          <a:xfrm>
            <a:off x="838200" y="1524000"/>
            <a:ext cx="6934200" cy="1114425"/>
          </a:xfrm>
          <a:prstGeom prst="rect">
            <a:avLst/>
          </a:prstGeom>
          <a:noFill/>
          <a:ln w="9525">
            <a:noFill/>
            <a:miter lim="800000"/>
            <a:headEnd/>
            <a:tailEnd/>
          </a:ln>
        </p:spPr>
        <p:txBody>
          <a:bodyPr>
            <a:spAutoFit/>
          </a:bodyPr>
          <a:lstStyle/>
          <a:p>
            <a:pPr algn="ctr"/>
            <a:r>
              <a:rPr lang="en-US" sz="4600"/>
              <a:t>Before &amp; After</a:t>
            </a:r>
            <a:r>
              <a:rPr lang="en-US"/>
              <a:t>:  </a:t>
            </a:r>
            <a:br>
              <a:rPr lang="en-US"/>
            </a:br>
            <a:r>
              <a:rPr lang="en-US"/>
              <a:t> </a:t>
            </a:r>
            <a:r>
              <a:rPr lang="en-US" sz="2100" b="1">
                <a:latin typeface="Calibri" pitchFamily="34" charset="0"/>
              </a:rPr>
              <a:t>Urine Stain Removal</a:t>
            </a:r>
          </a:p>
        </p:txBody>
      </p:sp>
      <p:pic>
        <p:nvPicPr>
          <p:cNvPr id="74768" name="Picture 16" descr="P4110061"/>
          <p:cNvPicPr>
            <a:picLocks noGrp="1" noChangeAspect="1" noChangeArrowheads="1"/>
          </p:cNvPicPr>
          <p:nvPr>
            <p:ph sz="half" idx="1"/>
          </p:nvPr>
        </p:nvPicPr>
        <p:blipFill>
          <a:blip r:embed="rId4"/>
          <a:srcRect/>
          <a:stretch>
            <a:fillRect/>
          </a:stretch>
        </p:blipFill>
        <p:spPr>
          <a:xfrm>
            <a:off x="457200" y="2600325"/>
            <a:ext cx="3733800" cy="3800475"/>
          </a:xfrm>
        </p:spPr>
      </p:pic>
      <p:pic>
        <p:nvPicPr>
          <p:cNvPr id="74769" name="Picture 17" descr="P4140069"/>
          <p:cNvPicPr>
            <a:picLocks noGrp="1" noChangeAspect="1" noChangeArrowheads="1"/>
          </p:cNvPicPr>
          <p:nvPr>
            <p:ph sz="half" idx="2"/>
          </p:nvPr>
        </p:nvPicPr>
        <p:blipFill>
          <a:blip r:embed="rId4"/>
          <a:srcRect/>
          <a:stretch>
            <a:fillRect/>
          </a:stretch>
        </p:blipFill>
        <p:spPr>
          <a:xfrm>
            <a:off x="4343400" y="2600325"/>
            <a:ext cx="3733800" cy="380047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4" name="Rectangle 12"/>
          <p:cNvSpPr>
            <a:spLocks noGrp="1"/>
          </p:cNvSpPr>
          <p:nvPr>
            <p:ph type="title"/>
          </p:nvPr>
        </p:nvSpPr>
        <p:spPr bwMode="auto">
          <a:noFill/>
        </p:spPr>
        <p:txBody>
          <a:bodyPr wrap="square" numCol="1" anchorCtr="0" compatLnSpc="1">
            <a:prstTxWarp prst="textNoShape">
              <a:avLst/>
            </a:prstTxWarp>
          </a:bodyPr>
          <a:lstStyle/>
          <a:p>
            <a:endParaRPr lang="en-US" smtClean="0"/>
          </a:p>
        </p:txBody>
      </p:sp>
      <p:sp>
        <p:nvSpPr>
          <p:cNvPr id="74756" name="Rectangle 5"/>
          <p:cNvSpPr>
            <a:spLocks noChangeArrowheads="1"/>
          </p:cNvSpPr>
          <p:nvPr/>
        </p:nvSpPr>
        <p:spPr bwMode="auto">
          <a:xfrm>
            <a:off x="2743200" y="1295400"/>
            <a:ext cx="28956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74757" name="Picture 6" descr="home_header_left_top"/>
          <p:cNvPicPr>
            <a:picLocks noChangeAspect="1" noChangeArrowheads="1"/>
          </p:cNvPicPr>
          <p:nvPr/>
        </p:nvPicPr>
        <p:blipFill>
          <a:blip r:embed="rId3"/>
          <a:srcRect/>
          <a:stretch>
            <a:fillRect/>
          </a:stretch>
        </p:blipFill>
        <p:spPr bwMode="auto">
          <a:xfrm>
            <a:off x="2971800" y="228600"/>
            <a:ext cx="2514600" cy="1052513"/>
          </a:xfrm>
          <a:prstGeom prst="rect">
            <a:avLst/>
          </a:prstGeom>
          <a:noFill/>
          <a:ln w="9525">
            <a:noFill/>
            <a:miter lim="800000"/>
            <a:headEnd/>
            <a:tailEnd/>
          </a:ln>
        </p:spPr>
      </p:pic>
      <p:sp>
        <p:nvSpPr>
          <p:cNvPr id="74758" name="Text Box 7"/>
          <p:cNvSpPr txBox="1">
            <a:spLocks noChangeArrowheads="1"/>
          </p:cNvSpPr>
          <p:nvPr/>
        </p:nvSpPr>
        <p:spPr bwMode="auto">
          <a:xfrm>
            <a:off x="838200" y="1524000"/>
            <a:ext cx="6934200" cy="1114425"/>
          </a:xfrm>
          <a:prstGeom prst="rect">
            <a:avLst/>
          </a:prstGeom>
          <a:noFill/>
          <a:ln w="9525">
            <a:noFill/>
            <a:miter lim="800000"/>
            <a:headEnd/>
            <a:tailEnd/>
          </a:ln>
        </p:spPr>
        <p:txBody>
          <a:bodyPr>
            <a:spAutoFit/>
          </a:bodyPr>
          <a:lstStyle/>
          <a:p>
            <a:pPr algn="ctr"/>
            <a:r>
              <a:rPr lang="en-US" sz="4600"/>
              <a:t>Before &amp; After</a:t>
            </a:r>
            <a:r>
              <a:rPr lang="en-US"/>
              <a:t>:  </a:t>
            </a:r>
            <a:br>
              <a:rPr lang="en-US"/>
            </a:br>
            <a:r>
              <a:rPr lang="en-US"/>
              <a:t> </a:t>
            </a:r>
            <a:r>
              <a:rPr lang="en-US" sz="2100" b="1">
                <a:latin typeface="Calibri" pitchFamily="34" charset="0"/>
              </a:rPr>
              <a:t>Urine Stain Removal</a:t>
            </a:r>
          </a:p>
        </p:txBody>
      </p:sp>
      <p:pic>
        <p:nvPicPr>
          <p:cNvPr id="4" name="Content Placeholder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09337" y="2638425"/>
            <a:ext cx="3657600" cy="3429000"/>
          </a:xfrm>
        </p:spPr>
      </p:pic>
      <p:pic>
        <p:nvPicPr>
          <p:cNvPr id="5" name="Content Placeholder 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305300" y="2638424"/>
            <a:ext cx="3657600" cy="3457575"/>
          </a:xfrm>
        </p:spPr>
      </p:pic>
    </p:spTree>
    <p:extLst>
      <p:ext uri="{BB962C8B-B14F-4D97-AF65-F5344CB8AC3E}">
        <p14:creationId xmlns:p14="http://schemas.microsoft.com/office/powerpoint/2010/main" val="331676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3562"/>
          </a:xfrm>
        </p:spPr>
        <p:txBody>
          <a:bodyPr/>
          <a:lstStyle/>
          <a:p>
            <a:pPr algn="ctr"/>
            <a:r>
              <a:rPr lang="en-US" dirty="0" smtClean="0"/>
              <a:t>Testimonial for Previous Slide</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752600" y="1066800"/>
            <a:ext cx="4535424" cy="5669280"/>
          </a:xfrm>
        </p:spPr>
      </p:pic>
    </p:spTree>
    <p:extLst>
      <p:ext uri="{BB962C8B-B14F-4D97-AF65-F5344CB8AC3E}">
        <p14:creationId xmlns:p14="http://schemas.microsoft.com/office/powerpoint/2010/main" val="1809617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bwMode="auto">
          <a:noFill/>
        </p:spPr>
        <p:txBody>
          <a:bodyPr wrap="square" numCol="1" anchorCtr="0" compatLnSpc="1">
            <a:prstTxWarp prst="textNoShape">
              <a:avLst/>
            </a:prstTxWarp>
          </a:bodyPr>
          <a:lstStyle/>
          <a:p>
            <a:endParaRPr lang="en-US" smtClean="0"/>
          </a:p>
        </p:txBody>
      </p:sp>
      <p:sp>
        <p:nvSpPr>
          <p:cNvPr id="78851" name="Rectangle 5"/>
          <p:cNvSpPr>
            <a:spLocks noChangeArrowheads="1"/>
          </p:cNvSpPr>
          <p:nvPr/>
        </p:nvSpPr>
        <p:spPr bwMode="auto">
          <a:xfrm>
            <a:off x="2743200" y="1295400"/>
            <a:ext cx="28956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78852" name="Picture 6" descr="home_header_left_top"/>
          <p:cNvPicPr>
            <a:picLocks noChangeAspect="1" noChangeArrowheads="1"/>
          </p:cNvPicPr>
          <p:nvPr/>
        </p:nvPicPr>
        <p:blipFill>
          <a:blip r:embed="rId3"/>
          <a:srcRect/>
          <a:stretch>
            <a:fillRect/>
          </a:stretch>
        </p:blipFill>
        <p:spPr bwMode="auto">
          <a:xfrm>
            <a:off x="2971800" y="228600"/>
            <a:ext cx="2514600" cy="1052513"/>
          </a:xfrm>
          <a:prstGeom prst="rect">
            <a:avLst/>
          </a:prstGeom>
          <a:noFill/>
          <a:ln w="9525">
            <a:noFill/>
            <a:miter lim="800000"/>
            <a:headEnd/>
            <a:tailEnd/>
          </a:ln>
        </p:spPr>
      </p:pic>
      <p:sp>
        <p:nvSpPr>
          <p:cNvPr id="78853" name="Text Box 7"/>
          <p:cNvSpPr txBox="1">
            <a:spLocks noChangeArrowheads="1"/>
          </p:cNvSpPr>
          <p:nvPr/>
        </p:nvSpPr>
        <p:spPr bwMode="auto">
          <a:xfrm>
            <a:off x="838200" y="1524000"/>
            <a:ext cx="6934200" cy="1114425"/>
          </a:xfrm>
          <a:prstGeom prst="rect">
            <a:avLst/>
          </a:prstGeom>
          <a:noFill/>
          <a:ln w="9525">
            <a:noFill/>
            <a:miter lim="800000"/>
            <a:headEnd/>
            <a:tailEnd/>
          </a:ln>
        </p:spPr>
        <p:txBody>
          <a:bodyPr>
            <a:spAutoFit/>
          </a:bodyPr>
          <a:lstStyle/>
          <a:p>
            <a:pPr algn="ctr"/>
            <a:r>
              <a:rPr lang="en-US" sz="4600"/>
              <a:t>Before &amp; After</a:t>
            </a:r>
            <a:r>
              <a:rPr lang="en-US"/>
              <a:t>:  </a:t>
            </a:r>
            <a:br>
              <a:rPr lang="en-US"/>
            </a:br>
            <a:r>
              <a:rPr lang="en-US"/>
              <a:t> </a:t>
            </a:r>
            <a:r>
              <a:rPr lang="en-US" sz="2100" b="1">
                <a:latin typeface="Calibri" pitchFamily="34" charset="0"/>
              </a:rPr>
              <a:t>Urine Stain Removal</a:t>
            </a:r>
          </a:p>
        </p:txBody>
      </p:sp>
      <p:pic>
        <p:nvPicPr>
          <p:cNvPr id="78863" name="Picture 15" descr="P7130338"/>
          <p:cNvPicPr>
            <a:picLocks noGrp="1" noChangeAspect="1" noChangeArrowheads="1"/>
          </p:cNvPicPr>
          <p:nvPr>
            <p:ph sz="half" idx="2"/>
          </p:nvPr>
        </p:nvPicPr>
        <p:blipFill>
          <a:blip r:embed="rId4"/>
          <a:srcRect/>
          <a:stretch>
            <a:fillRect/>
          </a:stretch>
        </p:blipFill>
        <p:spPr>
          <a:xfrm>
            <a:off x="4343400" y="2590800"/>
            <a:ext cx="3733800" cy="3200400"/>
          </a:xfrm>
        </p:spPr>
      </p:pic>
      <p:pic>
        <p:nvPicPr>
          <p:cNvPr id="78865" name="Picture 17" descr="P7110331"/>
          <p:cNvPicPr>
            <a:picLocks noGrp="1" noChangeAspect="1" noChangeArrowheads="1"/>
          </p:cNvPicPr>
          <p:nvPr>
            <p:ph sz="half" idx="1"/>
          </p:nvPr>
        </p:nvPicPr>
        <p:blipFill>
          <a:blip r:embed="rId4"/>
          <a:srcRect/>
          <a:stretch>
            <a:fillRect/>
          </a:stretch>
        </p:blipFill>
        <p:spPr>
          <a:xfrm>
            <a:off x="457200" y="2600325"/>
            <a:ext cx="3733800" cy="319087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2"/>
          <p:cNvSpPr>
            <a:spLocks noGrp="1"/>
          </p:cNvSpPr>
          <p:nvPr>
            <p:ph idx="1"/>
          </p:nvPr>
        </p:nvSpPr>
        <p:spPr>
          <a:xfrm>
            <a:off x="381000" y="1752600"/>
            <a:ext cx="7620000" cy="4800600"/>
          </a:xfrm>
        </p:spPr>
        <p:txBody>
          <a:bodyPr/>
          <a:lstStyle/>
          <a:p>
            <a:pPr eaLnBrk="1" hangingPunct="1"/>
            <a:endParaRPr lang="en-US" sz="1800" smtClean="0"/>
          </a:p>
          <a:p>
            <a:pPr eaLnBrk="1" hangingPunct="1"/>
            <a:r>
              <a:rPr lang="en-US" sz="1800" smtClean="0"/>
              <a:t>A proprietary solution that is used in combination with sanding to remove most wear and tear on almost any finished wood surface.  This process eliminates the need for drum and edger sanders.  It works on:</a:t>
            </a:r>
          </a:p>
          <a:p>
            <a:pPr lvl="1" eaLnBrk="1" hangingPunct="1">
              <a:buFont typeface="Wingdings" pitchFamily="2" charset="2"/>
              <a:buChar char="Ø"/>
            </a:pPr>
            <a:r>
              <a:rPr lang="en-US" smtClean="0"/>
              <a:t>Wax floors</a:t>
            </a:r>
          </a:p>
          <a:p>
            <a:pPr lvl="1" eaLnBrk="1" hangingPunct="1">
              <a:buFont typeface="Wingdings" pitchFamily="2" charset="2"/>
              <a:buChar char="Ø"/>
            </a:pPr>
            <a:r>
              <a:rPr lang="en-US" smtClean="0"/>
              <a:t>Engineered floors			</a:t>
            </a:r>
          </a:p>
          <a:p>
            <a:pPr lvl="1" eaLnBrk="1" hangingPunct="1">
              <a:buFont typeface="Wingdings" pitchFamily="2" charset="2"/>
              <a:buChar char="Ø"/>
            </a:pPr>
            <a:r>
              <a:rPr lang="en-US" smtClean="0"/>
              <a:t>Bamboo floors</a:t>
            </a:r>
          </a:p>
          <a:p>
            <a:pPr lvl="1" eaLnBrk="1" hangingPunct="1">
              <a:buFont typeface="Wingdings" pitchFamily="2" charset="2"/>
              <a:buChar char="Ø"/>
            </a:pPr>
            <a:r>
              <a:rPr lang="en-US" smtClean="0"/>
              <a:t>Prefinished floors</a:t>
            </a:r>
          </a:p>
          <a:p>
            <a:pPr lvl="1" eaLnBrk="1" hangingPunct="1">
              <a:buFont typeface="Wingdings" pitchFamily="2" charset="2"/>
              <a:buChar char="Ø"/>
            </a:pPr>
            <a:r>
              <a:rPr lang="en-US" smtClean="0"/>
              <a:t>Hand-scraped floors		</a:t>
            </a:r>
          </a:p>
          <a:p>
            <a:pPr lvl="1" eaLnBrk="1" hangingPunct="1">
              <a:buFont typeface="Wingdings" pitchFamily="2" charset="2"/>
              <a:buChar char="Ø"/>
            </a:pPr>
            <a:r>
              <a:rPr lang="en-US" smtClean="0"/>
              <a:t>Old urethanes</a:t>
            </a:r>
          </a:p>
          <a:p>
            <a:pPr lvl="1" eaLnBrk="1" hangingPunct="1">
              <a:buFont typeface="Wingdings" pitchFamily="2" charset="2"/>
              <a:buChar char="Ø"/>
            </a:pPr>
            <a:r>
              <a:rPr lang="en-US" smtClean="0"/>
              <a:t>Thin floors where traditional sanding is not possible</a:t>
            </a:r>
          </a:p>
          <a:p>
            <a:pPr lvl="1" eaLnBrk="1" hangingPunct="1">
              <a:buFont typeface="Wingdings" pitchFamily="2" charset="2"/>
              <a:buChar char="Ø"/>
            </a:pPr>
            <a:r>
              <a:rPr lang="en-US" smtClean="0"/>
              <a:t>Cabinetry, Railings, Furniture &amp; More</a:t>
            </a:r>
          </a:p>
          <a:p>
            <a:pPr lvl="1" eaLnBrk="1" hangingPunct="1">
              <a:buFont typeface="Wingdings" pitchFamily="2" charset="2"/>
              <a:buChar char="Ø"/>
            </a:pPr>
            <a:r>
              <a:rPr lang="en-US" smtClean="0"/>
              <a:t>Just about anything that has an existing finish system on wood where polyurethane is used as a finish system.</a:t>
            </a:r>
          </a:p>
        </p:txBody>
      </p:sp>
      <p:pic>
        <p:nvPicPr>
          <p:cNvPr id="16386" name="Picture 4" descr="home_header_left_top"/>
          <p:cNvPicPr>
            <a:picLocks noChangeAspect="1" noChangeArrowheads="1"/>
          </p:cNvPicPr>
          <p:nvPr/>
        </p:nvPicPr>
        <p:blipFill>
          <a:blip r:embed="rId3"/>
          <a:srcRect/>
          <a:stretch>
            <a:fillRect/>
          </a:stretch>
        </p:blipFill>
        <p:spPr bwMode="auto">
          <a:xfrm>
            <a:off x="3124200" y="228600"/>
            <a:ext cx="2133600" cy="893763"/>
          </a:xfrm>
          <a:prstGeom prst="rect">
            <a:avLst/>
          </a:prstGeom>
          <a:noFill/>
          <a:ln w="9525">
            <a:noFill/>
            <a:miter lim="800000"/>
            <a:headEnd/>
            <a:tailEnd/>
          </a:ln>
        </p:spPr>
      </p:pic>
      <p:sp>
        <p:nvSpPr>
          <p:cNvPr id="16387" name="Text Box 5"/>
          <p:cNvSpPr txBox="1">
            <a:spLocks noChangeArrowheads="1"/>
          </p:cNvSpPr>
          <p:nvPr/>
        </p:nvSpPr>
        <p:spPr bwMode="auto">
          <a:xfrm>
            <a:off x="2971800" y="1219200"/>
            <a:ext cx="2473325" cy="366713"/>
          </a:xfrm>
          <a:prstGeom prst="rect">
            <a:avLst/>
          </a:prstGeom>
          <a:noFill/>
          <a:ln w="9525">
            <a:noFill/>
            <a:miter lim="800000"/>
            <a:headEnd/>
            <a:tailEnd/>
          </a:ln>
        </p:spPr>
        <p:txBody>
          <a:bodyPr>
            <a:spAutoFit/>
          </a:bodyPr>
          <a:lstStyle/>
          <a:p>
            <a:r>
              <a:rPr lang="en-US" b="1" i="1">
                <a:solidFill>
                  <a:srgbClr val="E71735"/>
                </a:solidFill>
              </a:rPr>
              <a:t>New</a:t>
            </a:r>
            <a:r>
              <a:rPr lang="en-US" b="1"/>
              <a:t> Refinish Solution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bwMode="auto">
          <a:noFill/>
        </p:spPr>
        <p:txBody>
          <a:bodyPr wrap="square" numCol="1" anchorCtr="0" compatLnSpc="1">
            <a:prstTxWarp prst="textNoShape">
              <a:avLst/>
            </a:prstTxWarp>
          </a:bodyPr>
          <a:lstStyle/>
          <a:p>
            <a:endParaRPr lang="en-US" smtClean="0"/>
          </a:p>
        </p:txBody>
      </p:sp>
      <p:sp>
        <p:nvSpPr>
          <p:cNvPr id="80899" name="Rectangle 5"/>
          <p:cNvSpPr>
            <a:spLocks noChangeArrowheads="1"/>
          </p:cNvSpPr>
          <p:nvPr/>
        </p:nvSpPr>
        <p:spPr bwMode="auto">
          <a:xfrm>
            <a:off x="2743200" y="1295400"/>
            <a:ext cx="28956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80900" name="Picture 6" descr="home_header_left_top"/>
          <p:cNvPicPr>
            <a:picLocks noChangeAspect="1" noChangeArrowheads="1"/>
          </p:cNvPicPr>
          <p:nvPr/>
        </p:nvPicPr>
        <p:blipFill>
          <a:blip r:embed="rId3"/>
          <a:srcRect/>
          <a:stretch>
            <a:fillRect/>
          </a:stretch>
        </p:blipFill>
        <p:spPr bwMode="auto">
          <a:xfrm>
            <a:off x="2971800" y="228600"/>
            <a:ext cx="2514600" cy="1052513"/>
          </a:xfrm>
          <a:prstGeom prst="rect">
            <a:avLst/>
          </a:prstGeom>
          <a:noFill/>
          <a:ln w="9525">
            <a:noFill/>
            <a:miter lim="800000"/>
            <a:headEnd/>
            <a:tailEnd/>
          </a:ln>
        </p:spPr>
      </p:pic>
      <p:sp>
        <p:nvSpPr>
          <p:cNvPr id="80901" name="Text Box 7"/>
          <p:cNvSpPr txBox="1">
            <a:spLocks noChangeArrowheads="1"/>
          </p:cNvSpPr>
          <p:nvPr/>
        </p:nvSpPr>
        <p:spPr bwMode="auto">
          <a:xfrm>
            <a:off x="838200" y="1524000"/>
            <a:ext cx="6934200" cy="1114425"/>
          </a:xfrm>
          <a:prstGeom prst="rect">
            <a:avLst/>
          </a:prstGeom>
          <a:noFill/>
          <a:ln w="9525">
            <a:noFill/>
            <a:miter lim="800000"/>
            <a:headEnd/>
            <a:tailEnd/>
          </a:ln>
        </p:spPr>
        <p:txBody>
          <a:bodyPr>
            <a:spAutoFit/>
          </a:bodyPr>
          <a:lstStyle/>
          <a:p>
            <a:pPr algn="ctr"/>
            <a:r>
              <a:rPr lang="en-US" sz="4600"/>
              <a:t>Before &amp; After</a:t>
            </a:r>
            <a:r>
              <a:rPr lang="en-US"/>
              <a:t>:  </a:t>
            </a:r>
            <a:br>
              <a:rPr lang="en-US"/>
            </a:br>
            <a:r>
              <a:rPr lang="en-US"/>
              <a:t> </a:t>
            </a:r>
            <a:r>
              <a:rPr lang="en-US" sz="2100" b="1">
                <a:latin typeface="Calibri" pitchFamily="34" charset="0"/>
              </a:rPr>
              <a:t>Urine Stain Removal</a:t>
            </a:r>
          </a:p>
        </p:txBody>
      </p:sp>
      <p:pic>
        <p:nvPicPr>
          <p:cNvPr id="80909" name="Picture 13" descr="P4170080"/>
          <p:cNvPicPr>
            <a:picLocks noGrp="1" noChangeAspect="1" noChangeArrowheads="1"/>
          </p:cNvPicPr>
          <p:nvPr>
            <p:ph sz="half" idx="1"/>
          </p:nvPr>
        </p:nvPicPr>
        <p:blipFill>
          <a:blip r:embed="rId4"/>
          <a:srcRect/>
          <a:stretch>
            <a:fillRect/>
          </a:stretch>
        </p:blipFill>
        <p:spPr>
          <a:xfrm>
            <a:off x="457200" y="2600325"/>
            <a:ext cx="3733800" cy="2800350"/>
          </a:xfrm>
        </p:spPr>
      </p:pic>
      <p:pic>
        <p:nvPicPr>
          <p:cNvPr id="80911" name="Picture 15" descr="P4210102"/>
          <p:cNvPicPr>
            <a:picLocks noGrp="1" noChangeAspect="1" noChangeArrowheads="1"/>
          </p:cNvPicPr>
          <p:nvPr>
            <p:ph sz="half" idx="2"/>
          </p:nvPr>
        </p:nvPicPr>
        <p:blipFill>
          <a:blip r:embed="rId4"/>
          <a:srcRect/>
          <a:stretch>
            <a:fillRect/>
          </a:stretch>
        </p:blipFill>
        <p:spPr>
          <a:xfrm>
            <a:off x="4343400" y="2600325"/>
            <a:ext cx="3733800" cy="280035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7" descr="PC270751"/>
          <p:cNvPicPr>
            <a:picLocks noGrp="1" noChangeAspect="1" noChangeArrowheads="1"/>
          </p:cNvPicPr>
          <p:nvPr>
            <p:ph sz="half" idx="4294967295"/>
          </p:nvPr>
        </p:nvPicPr>
        <p:blipFill>
          <a:blip r:embed="rId3"/>
          <a:srcRect/>
          <a:stretch>
            <a:fillRect/>
          </a:stretch>
        </p:blipFill>
        <p:spPr>
          <a:xfrm>
            <a:off x="914400" y="2971800"/>
            <a:ext cx="3022600" cy="3733800"/>
          </a:xfrm>
        </p:spPr>
      </p:pic>
      <p:pic>
        <p:nvPicPr>
          <p:cNvPr id="40962" name="Picture 8" descr="PC280756"/>
          <p:cNvPicPr>
            <a:picLocks noGrp="1" noChangeAspect="1" noChangeArrowheads="1"/>
          </p:cNvPicPr>
          <p:nvPr>
            <p:ph sz="half" idx="4294967295"/>
          </p:nvPr>
        </p:nvPicPr>
        <p:blipFill>
          <a:blip r:embed="rId3"/>
          <a:srcRect/>
          <a:stretch>
            <a:fillRect/>
          </a:stretch>
        </p:blipFill>
        <p:spPr>
          <a:xfrm>
            <a:off x="4953000" y="2971800"/>
            <a:ext cx="3090863" cy="3733800"/>
          </a:xfrm>
        </p:spPr>
      </p:pic>
      <p:sp>
        <p:nvSpPr>
          <p:cNvPr id="40963" name="Rectangle 5"/>
          <p:cNvSpPr>
            <a:spLocks noChangeArrowheads="1"/>
          </p:cNvSpPr>
          <p:nvPr/>
        </p:nvSpPr>
        <p:spPr bwMode="auto">
          <a:xfrm>
            <a:off x="2895600" y="1066800"/>
            <a:ext cx="2597150" cy="366713"/>
          </a:xfrm>
          <a:prstGeom prst="rect">
            <a:avLst/>
          </a:prstGeom>
          <a:noFill/>
          <a:ln w="9525">
            <a:noFill/>
            <a:miter lim="800000"/>
            <a:headEnd/>
            <a:tailEnd/>
          </a:ln>
        </p:spPr>
        <p:txBody>
          <a:bodyPr wrap="none">
            <a:spAutoFit/>
          </a:bodyPr>
          <a:lstStyle/>
          <a:p>
            <a:r>
              <a:rPr lang="en-US" b="1" i="1">
                <a:solidFill>
                  <a:srgbClr val="E71735"/>
                </a:solidFill>
                <a:latin typeface="Arial" charset="0"/>
              </a:rPr>
              <a:t>New</a:t>
            </a:r>
            <a:r>
              <a:rPr lang="en-US" b="1">
                <a:solidFill>
                  <a:schemeClr val="tx1"/>
                </a:solidFill>
                <a:latin typeface="Arial" charset="0"/>
              </a:rPr>
              <a:t> Refinish Solution</a:t>
            </a:r>
          </a:p>
        </p:txBody>
      </p:sp>
      <p:pic>
        <p:nvPicPr>
          <p:cNvPr id="40964" name="Picture 6" descr="home_header_left_top"/>
          <p:cNvPicPr>
            <a:picLocks noChangeAspect="1" noChangeArrowheads="1"/>
          </p:cNvPicPr>
          <p:nvPr/>
        </p:nvPicPr>
        <p:blipFill>
          <a:blip r:embed="rId4"/>
          <a:srcRect/>
          <a:stretch>
            <a:fillRect/>
          </a:stretch>
        </p:blipFill>
        <p:spPr bwMode="auto">
          <a:xfrm>
            <a:off x="2971800" y="0"/>
            <a:ext cx="2514600" cy="1052513"/>
          </a:xfrm>
          <a:prstGeom prst="rect">
            <a:avLst/>
          </a:prstGeom>
          <a:noFill/>
          <a:ln w="9525">
            <a:noFill/>
            <a:miter lim="800000"/>
            <a:headEnd/>
            <a:tailEnd/>
          </a:ln>
        </p:spPr>
      </p:pic>
      <p:sp>
        <p:nvSpPr>
          <p:cNvPr id="40965" name="Text Box 7"/>
          <p:cNvSpPr txBox="1">
            <a:spLocks noChangeArrowheads="1"/>
          </p:cNvSpPr>
          <p:nvPr/>
        </p:nvSpPr>
        <p:spPr bwMode="auto">
          <a:xfrm>
            <a:off x="914400" y="1789113"/>
            <a:ext cx="7162800" cy="1082675"/>
          </a:xfrm>
          <a:prstGeom prst="rect">
            <a:avLst/>
          </a:prstGeom>
          <a:noFill/>
          <a:ln w="9525">
            <a:noFill/>
            <a:miter lim="800000"/>
            <a:headEnd/>
            <a:tailEnd/>
          </a:ln>
        </p:spPr>
        <p:txBody>
          <a:bodyPr>
            <a:spAutoFit/>
          </a:bodyPr>
          <a:lstStyle/>
          <a:p>
            <a:pPr algn="ctr"/>
            <a:r>
              <a:rPr lang="en-US" sz="4600"/>
              <a:t>Before &amp; After:</a:t>
            </a:r>
            <a:r>
              <a:rPr lang="en-US"/>
              <a:t>  </a:t>
            </a:r>
            <a:br>
              <a:rPr lang="en-US"/>
            </a:br>
            <a:r>
              <a:rPr lang="en-US" sz="1900" b="1">
                <a:latin typeface="Calibri" pitchFamily="34" charset="0"/>
              </a:rPr>
              <a:t>Gym Floor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descr="PB220623"/>
          <p:cNvPicPr>
            <a:picLocks noGrp="1" noChangeAspect="1" noChangeArrowheads="1"/>
          </p:cNvPicPr>
          <p:nvPr>
            <p:ph sz="half" idx="4294967295"/>
          </p:nvPr>
        </p:nvPicPr>
        <p:blipFill>
          <a:blip r:embed="rId3"/>
          <a:srcRect/>
          <a:stretch>
            <a:fillRect/>
          </a:stretch>
        </p:blipFill>
        <p:spPr>
          <a:xfrm>
            <a:off x="609600" y="2895600"/>
            <a:ext cx="3429000" cy="3733800"/>
          </a:xfrm>
        </p:spPr>
      </p:pic>
      <p:pic>
        <p:nvPicPr>
          <p:cNvPr id="43010" name="Picture 10" descr="PB260650"/>
          <p:cNvPicPr>
            <a:picLocks noGrp="1" noChangeAspect="1" noChangeArrowheads="1"/>
          </p:cNvPicPr>
          <p:nvPr>
            <p:ph sz="half" idx="4294967295"/>
          </p:nvPr>
        </p:nvPicPr>
        <p:blipFill>
          <a:blip r:embed="rId3"/>
          <a:srcRect/>
          <a:stretch>
            <a:fillRect/>
          </a:stretch>
        </p:blipFill>
        <p:spPr>
          <a:xfrm>
            <a:off x="4495800" y="2895600"/>
            <a:ext cx="3370263" cy="3733800"/>
          </a:xfrm>
        </p:spPr>
      </p:pic>
      <p:sp>
        <p:nvSpPr>
          <p:cNvPr id="43011" name="Rectangle 5"/>
          <p:cNvSpPr>
            <a:spLocks noChangeArrowheads="1"/>
          </p:cNvSpPr>
          <p:nvPr/>
        </p:nvSpPr>
        <p:spPr bwMode="auto">
          <a:xfrm>
            <a:off x="2819400" y="1219200"/>
            <a:ext cx="2743200" cy="381000"/>
          </a:xfrm>
          <a:prstGeom prst="rect">
            <a:avLst/>
          </a:prstGeom>
          <a:noFill/>
          <a:ln w="9525">
            <a:noFill/>
            <a:miter lim="800000"/>
            <a:headEnd/>
            <a:tailEnd/>
          </a:ln>
        </p:spPr>
        <p:txBody>
          <a:bodyPr>
            <a:spAutoFit/>
          </a:bodyPr>
          <a:lstStyle/>
          <a:p>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43012" name="Picture 6" descr="home_header_left_top"/>
          <p:cNvPicPr>
            <a:picLocks noChangeAspect="1" noChangeArrowheads="1"/>
          </p:cNvPicPr>
          <p:nvPr/>
        </p:nvPicPr>
        <p:blipFill>
          <a:blip r:embed="rId4"/>
          <a:srcRect/>
          <a:stretch>
            <a:fillRect/>
          </a:stretch>
        </p:blipFill>
        <p:spPr bwMode="auto">
          <a:xfrm>
            <a:off x="2895600" y="152400"/>
            <a:ext cx="2514600" cy="1052513"/>
          </a:xfrm>
          <a:prstGeom prst="rect">
            <a:avLst/>
          </a:prstGeom>
          <a:noFill/>
          <a:ln w="9525">
            <a:noFill/>
            <a:miter lim="800000"/>
            <a:headEnd/>
            <a:tailEnd/>
          </a:ln>
        </p:spPr>
      </p:pic>
      <p:sp>
        <p:nvSpPr>
          <p:cNvPr id="43013" name="Text Box 7"/>
          <p:cNvSpPr txBox="1">
            <a:spLocks noChangeArrowheads="1"/>
          </p:cNvSpPr>
          <p:nvPr/>
        </p:nvSpPr>
        <p:spPr bwMode="auto">
          <a:xfrm>
            <a:off x="685800" y="2057400"/>
            <a:ext cx="3276600" cy="779463"/>
          </a:xfrm>
          <a:prstGeom prst="rect">
            <a:avLst/>
          </a:prstGeom>
          <a:noFill/>
          <a:ln w="9525">
            <a:noFill/>
            <a:miter lim="800000"/>
            <a:headEnd/>
            <a:tailEnd/>
          </a:ln>
        </p:spPr>
        <p:txBody>
          <a:bodyPr>
            <a:spAutoFit/>
          </a:bodyPr>
          <a:lstStyle/>
          <a:p>
            <a:pPr algn="ctr">
              <a:spcBef>
                <a:spcPct val="50000"/>
              </a:spcBef>
            </a:pPr>
            <a:r>
              <a:rPr lang="en-US">
                <a:solidFill>
                  <a:schemeClr val="tx1"/>
                </a:solidFill>
                <a:latin typeface="Calibri" pitchFamily="34" charset="0"/>
              </a:rPr>
              <a:t>Notice the gouge below</a:t>
            </a:r>
          </a:p>
          <a:p>
            <a:pPr algn="ctr">
              <a:spcBef>
                <a:spcPct val="50000"/>
              </a:spcBef>
            </a:pPr>
            <a:r>
              <a:rPr lang="en-US">
                <a:solidFill>
                  <a:schemeClr val="tx1"/>
                </a:solidFill>
                <a:latin typeface="Calibri" pitchFamily="34" charset="0"/>
              </a:rPr>
              <a:t>(bottom middle) </a:t>
            </a:r>
          </a:p>
        </p:txBody>
      </p:sp>
      <p:sp>
        <p:nvSpPr>
          <p:cNvPr id="43014" name="Text Box 8"/>
          <p:cNvSpPr txBox="1">
            <a:spLocks noChangeArrowheads="1"/>
          </p:cNvSpPr>
          <p:nvPr/>
        </p:nvSpPr>
        <p:spPr bwMode="auto">
          <a:xfrm>
            <a:off x="5257800" y="2209800"/>
            <a:ext cx="2514600" cy="641350"/>
          </a:xfrm>
          <a:prstGeom prst="rect">
            <a:avLst/>
          </a:prstGeom>
          <a:noFill/>
          <a:ln w="9525">
            <a:noFill/>
            <a:miter lim="800000"/>
            <a:headEnd/>
            <a:tailEnd/>
          </a:ln>
        </p:spPr>
        <p:txBody>
          <a:bodyPr>
            <a:spAutoFit/>
          </a:bodyPr>
          <a:lstStyle/>
          <a:p>
            <a:pPr algn="ctr">
              <a:spcBef>
                <a:spcPct val="50000"/>
              </a:spcBef>
            </a:pPr>
            <a:r>
              <a:rPr lang="en-US">
                <a:solidFill>
                  <a:schemeClr val="tx1"/>
                </a:solidFill>
                <a:latin typeface="Arial" charset="0"/>
              </a:rPr>
              <a:t>Voila! COMPLETELY removed!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7" descr="PC090695"/>
          <p:cNvPicPr>
            <a:picLocks noGrp="1" noChangeAspect="1" noChangeArrowheads="1"/>
          </p:cNvPicPr>
          <p:nvPr>
            <p:ph sz="half" idx="1"/>
          </p:nvPr>
        </p:nvPicPr>
        <p:blipFill>
          <a:blip r:embed="rId3"/>
          <a:srcRect/>
          <a:stretch>
            <a:fillRect/>
          </a:stretch>
        </p:blipFill>
        <p:spPr>
          <a:xfrm>
            <a:off x="381000" y="3505200"/>
            <a:ext cx="3657600" cy="2901950"/>
          </a:xfrm>
        </p:spPr>
      </p:pic>
      <p:pic>
        <p:nvPicPr>
          <p:cNvPr id="44034" name="Picture 10" descr="PC110711"/>
          <p:cNvPicPr>
            <a:picLocks noGrp="1" noChangeAspect="1" noChangeArrowheads="1"/>
          </p:cNvPicPr>
          <p:nvPr>
            <p:ph sz="half" idx="2"/>
          </p:nvPr>
        </p:nvPicPr>
        <p:blipFill>
          <a:blip r:embed="rId3"/>
          <a:srcRect/>
          <a:stretch>
            <a:fillRect/>
          </a:stretch>
        </p:blipFill>
        <p:spPr>
          <a:xfrm>
            <a:off x="4267200" y="3505200"/>
            <a:ext cx="3886200" cy="2914650"/>
          </a:xfrm>
        </p:spPr>
      </p:pic>
      <p:pic>
        <p:nvPicPr>
          <p:cNvPr id="44035" name="Picture 5" descr="home_header_left_top"/>
          <p:cNvPicPr>
            <a:picLocks noChangeAspect="1" noChangeArrowheads="1"/>
          </p:cNvPicPr>
          <p:nvPr/>
        </p:nvPicPr>
        <p:blipFill>
          <a:blip r:embed="rId4"/>
          <a:srcRect/>
          <a:stretch>
            <a:fillRect/>
          </a:stretch>
        </p:blipFill>
        <p:spPr bwMode="auto">
          <a:xfrm>
            <a:off x="2971800" y="228600"/>
            <a:ext cx="2514600" cy="1052513"/>
          </a:xfrm>
          <a:prstGeom prst="rect">
            <a:avLst/>
          </a:prstGeom>
          <a:noFill/>
          <a:ln w="9525">
            <a:noFill/>
            <a:miter lim="800000"/>
            <a:headEnd/>
            <a:tailEnd/>
          </a:ln>
        </p:spPr>
      </p:pic>
      <p:sp>
        <p:nvSpPr>
          <p:cNvPr id="44036" name="Rectangle 6"/>
          <p:cNvSpPr>
            <a:spLocks noChangeArrowheads="1"/>
          </p:cNvSpPr>
          <p:nvPr/>
        </p:nvSpPr>
        <p:spPr bwMode="auto">
          <a:xfrm>
            <a:off x="381000" y="2651125"/>
            <a:ext cx="7543800" cy="488950"/>
          </a:xfrm>
          <a:prstGeom prst="rect">
            <a:avLst/>
          </a:prstGeom>
          <a:noFill/>
          <a:ln w="9525">
            <a:noFill/>
            <a:miter lim="800000"/>
            <a:headEnd/>
            <a:tailEnd/>
          </a:ln>
        </p:spPr>
        <p:txBody>
          <a:bodyPr anchor="ctr">
            <a:spAutoFit/>
          </a:bodyPr>
          <a:lstStyle/>
          <a:p>
            <a:pPr algn="ctr"/>
            <a:r>
              <a:rPr lang="en-US" sz="2600" b="1">
                <a:solidFill>
                  <a:srgbClr val="675E47"/>
                </a:solidFill>
                <a:latin typeface="Calibri" pitchFamily="34" charset="0"/>
              </a:rPr>
              <a:t>100+ year old Pews</a:t>
            </a:r>
          </a:p>
        </p:txBody>
      </p:sp>
      <p:sp>
        <p:nvSpPr>
          <p:cNvPr id="44037" name="Rectangle 7"/>
          <p:cNvSpPr>
            <a:spLocks noChangeArrowheads="1"/>
          </p:cNvSpPr>
          <p:nvPr/>
        </p:nvSpPr>
        <p:spPr bwMode="auto">
          <a:xfrm>
            <a:off x="2819400" y="1333500"/>
            <a:ext cx="2819400" cy="381000"/>
          </a:xfrm>
          <a:prstGeom prst="rect">
            <a:avLst/>
          </a:prstGeom>
          <a:noFill/>
          <a:ln w="9525">
            <a:noFill/>
            <a:miter lim="800000"/>
            <a:headEnd/>
            <a:tailEnd/>
          </a:ln>
        </p:spPr>
        <p:txBody>
          <a:bodyPr anchor="ct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sp>
        <p:nvSpPr>
          <p:cNvPr id="44038" name="Text Box 8"/>
          <p:cNvSpPr txBox="1">
            <a:spLocks noChangeArrowheads="1"/>
          </p:cNvSpPr>
          <p:nvPr/>
        </p:nvSpPr>
        <p:spPr bwMode="auto">
          <a:xfrm>
            <a:off x="2362200" y="17526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7" descr="PC080689"/>
          <p:cNvPicPr>
            <a:picLocks noGrp="1" noChangeAspect="1" noChangeArrowheads="1"/>
          </p:cNvPicPr>
          <p:nvPr>
            <p:ph idx="1"/>
          </p:nvPr>
        </p:nvPicPr>
        <p:blipFill>
          <a:blip r:embed="rId3"/>
          <a:srcRect/>
          <a:stretch>
            <a:fillRect/>
          </a:stretch>
        </p:blipFill>
        <p:spPr>
          <a:xfrm>
            <a:off x="914400" y="2362200"/>
            <a:ext cx="6781800" cy="4273550"/>
          </a:xfrm>
        </p:spPr>
      </p:pic>
      <p:pic>
        <p:nvPicPr>
          <p:cNvPr id="45058" name="Picture 4" descr="home_header_left_top"/>
          <p:cNvPicPr>
            <a:picLocks noChangeAspect="1" noChangeArrowheads="1"/>
          </p:cNvPicPr>
          <p:nvPr/>
        </p:nvPicPr>
        <p:blipFill>
          <a:blip r:embed="rId4"/>
          <a:srcRect/>
          <a:stretch>
            <a:fillRect/>
          </a:stretch>
        </p:blipFill>
        <p:spPr bwMode="auto">
          <a:xfrm>
            <a:off x="2819400" y="152400"/>
            <a:ext cx="2286000" cy="828675"/>
          </a:xfrm>
          <a:prstGeom prst="rect">
            <a:avLst/>
          </a:prstGeom>
          <a:noFill/>
          <a:ln w="9525">
            <a:noFill/>
            <a:miter lim="800000"/>
            <a:headEnd/>
            <a:tailEnd/>
          </a:ln>
        </p:spPr>
      </p:pic>
      <p:sp>
        <p:nvSpPr>
          <p:cNvPr id="45059" name="Text Box 6"/>
          <p:cNvSpPr txBox="1">
            <a:spLocks noChangeArrowheads="1"/>
          </p:cNvSpPr>
          <p:nvPr/>
        </p:nvSpPr>
        <p:spPr bwMode="auto">
          <a:xfrm>
            <a:off x="2667000" y="1066800"/>
            <a:ext cx="2608263" cy="381000"/>
          </a:xfrm>
          <a:prstGeom prst="rect">
            <a:avLst/>
          </a:prstGeom>
          <a:noFill/>
          <a:ln w="9525">
            <a:noFill/>
            <a:miter lim="800000"/>
            <a:headEnd/>
            <a:tailEnd/>
          </a:ln>
        </p:spPr>
        <p:txBody>
          <a:bodyPr wrap="none">
            <a:spAutoFit/>
          </a:bodyPr>
          <a:lstStyle/>
          <a:p>
            <a:r>
              <a:rPr lang="en-US" sz="1900" b="1" i="1">
                <a:solidFill>
                  <a:srgbClr val="E71735"/>
                </a:solidFill>
              </a:rPr>
              <a:t>New</a:t>
            </a:r>
            <a:r>
              <a:rPr lang="en-US" sz="1900" b="1">
                <a:solidFill>
                  <a:schemeClr val="tx1"/>
                </a:solidFill>
              </a:rPr>
              <a:t> Refinish Solution</a:t>
            </a:r>
          </a:p>
        </p:txBody>
      </p:sp>
      <p:sp>
        <p:nvSpPr>
          <p:cNvPr id="45060" name="Text Box 7"/>
          <p:cNvSpPr txBox="1">
            <a:spLocks noChangeArrowheads="1"/>
          </p:cNvSpPr>
          <p:nvPr/>
        </p:nvSpPr>
        <p:spPr bwMode="auto">
          <a:xfrm>
            <a:off x="914400" y="1676400"/>
            <a:ext cx="6781800" cy="641350"/>
          </a:xfrm>
          <a:prstGeom prst="rect">
            <a:avLst/>
          </a:prstGeom>
          <a:noFill/>
          <a:ln w="9525">
            <a:noFill/>
            <a:miter lim="800000"/>
            <a:headEnd/>
            <a:tailEnd/>
          </a:ln>
        </p:spPr>
        <p:txBody>
          <a:bodyPr>
            <a:spAutoFit/>
          </a:bodyPr>
          <a:lstStyle/>
          <a:p>
            <a:pPr algn="ctr"/>
            <a:r>
              <a:rPr lang="en-US">
                <a:latin typeface="Calibri" pitchFamily="34" charset="0"/>
              </a:rPr>
              <a:t>Top portion shows a room completed</a:t>
            </a:r>
          </a:p>
          <a:p>
            <a:pPr algn="ctr"/>
            <a:r>
              <a:rPr lang="en-US">
                <a:latin typeface="Calibri" pitchFamily="34" charset="0"/>
              </a:rPr>
              <a:t>While the bottom portion shows a hallway not refinished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8" descr="P4020013"/>
          <p:cNvPicPr>
            <a:picLocks noGrp="1" noChangeAspect="1" noChangeArrowheads="1"/>
          </p:cNvPicPr>
          <p:nvPr>
            <p:ph sz="half" idx="2"/>
          </p:nvPr>
        </p:nvPicPr>
        <p:blipFill>
          <a:blip r:embed="rId3"/>
          <a:srcRect/>
          <a:stretch>
            <a:fillRect/>
          </a:stretch>
        </p:blipFill>
        <p:spPr>
          <a:xfrm>
            <a:off x="4343400" y="3429000"/>
            <a:ext cx="3733800" cy="2800350"/>
          </a:xfrm>
        </p:spPr>
      </p:pic>
      <p:pic>
        <p:nvPicPr>
          <p:cNvPr id="46082" name="Picture 20" descr="P4020010"/>
          <p:cNvPicPr>
            <a:picLocks noGrp="1" noChangeAspect="1" noChangeArrowheads="1"/>
          </p:cNvPicPr>
          <p:nvPr>
            <p:ph sz="half" idx="1"/>
          </p:nvPr>
        </p:nvPicPr>
        <p:blipFill>
          <a:blip r:embed="rId3"/>
          <a:srcRect/>
          <a:stretch>
            <a:fillRect/>
          </a:stretch>
        </p:blipFill>
        <p:spPr>
          <a:xfrm>
            <a:off x="457200" y="3429000"/>
            <a:ext cx="3733800" cy="2800350"/>
          </a:xfrm>
        </p:spPr>
      </p:pic>
      <p:sp>
        <p:nvSpPr>
          <p:cNvPr id="46083" name="Rectangle 5"/>
          <p:cNvSpPr>
            <a:spLocks noChangeArrowheads="1"/>
          </p:cNvSpPr>
          <p:nvPr/>
        </p:nvSpPr>
        <p:spPr bwMode="auto">
          <a:xfrm>
            <a:off x="2895600" y="1295400"/>
            <a:ext cx="2743200" cy="381000"/>
          </a:xfrm>
          <a:prstGeom prst="rect">
            <a:avLst/>
          </a:prstGeom>
          <a:noFill/>
          <a:ln w="9525">
            <a:noFill/>
            <a:miter lim="800000"/>
            <a:headEnd/>
            <a:tailEnd/>
          </a:ln>
        </p:spPr>
        <p:txBody>
          <a:bodyPr>
            <a:spAutoFit/>
          </a:bodyPr>
          <a:lstStyle/>
          <a:p>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46084" name="Picture 6" descr="home_header_left_top"/>
          <p:cNvPicPr>
            <a:picLocks noChangeAspect="1" noChangeArrowheads="1"/>
          </p:cNvPicPr>
          <p:nvPr/>
        </p:nvPicPr>
        <p:blipFill>
          <a:blip r:embed="rId4"/>
          <a:srcRect/>
          <a:stretch>
            <a:fillRect/>
          </a:stretch>
        </p:blipFill>
        <p:spPr bwMode="auto">
          <a:xfrm>
            <a:off x="2971800" y="228600"/>
            <a:ext cx="2514600" cy="1052513"/>
          </a:xfrm>
          <a:prstGeom prst="rect">
            <a:avLst/>
          </a:prstGeom>
          <a:noFill/>
          <a:ln w="9525">
            <a:noFill/>
            <a:miter lim="800000"/>
            <a:headEnd/>
            <a:tailEnd/>
          </a:ln>
        </p:spPr>
      </p:pic>
      <p:sp>
        <p:nvSpPr>
          <p:cNvPr id="46085" name="Text Box 7"/>
          <p:cNvSpPr txBox="1">
            <a:spLocks noChangeArrowheads="1"/>
          </p:cNvSpPr>
          <p:nvPr/>
        </p:nvSpPr>
        <p:spPr bwMode="auto">
          <a:xfrm>
            <a:off x="457200" y="1905000"/>
            <a:ext cx="7543800" cy="366713"/>
          </a:xfrm>
          <a:prstGeom prst="rect">
            <a:avLst/>
          </a:prstGeom>
          <a:noFill/>
          <a:ln w="9525">
            <a:noFill/>
            <a:miter lim="800000"/>
            <a:headEnd/>
            <a:tailEnd/>
          </a:ln>
        </p:spPr>
        <p:txBody>
          <a:bodyPr>
            <a:spAutoFit/>
          </a:bodyPr>
          <a:lstStyle/>
          <a:p>
            <a:endParaRPr lang="en-US"/>
          </a:p>
        </p:txBody>
      </p:sp>
      <p:sp>
        <p:nvSpPr>
          <p:cNvPr id="46086" name="Text Box 8"/>
          <p:cNvSpPr txBox="1">
            <a:spLocks noChangeArrowheads="1"/>
          </p:cNvSpPr>
          <p:nvPr/>
        </p:nvSpPr>
        <p:spPr bwMode="auto">
          <a:xfrm>
            <a:off x="2286000" y="21336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7" descr="P7270355"/>
          <p:cNvPicPr>
            <a:picLocks noGrp="1" noChangeAspect="1" noChangeArrowheads="1"/>
          </p:cNvPicPr>
          <p:nvPr>
            <p:ph sz="half" idx="1"/>
          </p:nvPr>
        </p:nvPicPr>
        <p:blipFill>
          <a:blip r:embed="rId3"/>
          <a:srcRect/>
          <a:stretch>
            <a:fillRect/>
          </a:stretch>
        </p:blipFill>
        <p:spPr>
          <a:xfrm>
            <a:off x="381000" y="3505200"/>
            <a:ext cx="3733800" cy="2800350"/>
          </a:xfrm>
        </p:spPr>
      </p:pic>
      <p:pic>
        <p:nvPicPr>
          <p:cNvPr id="47106" name="Picture 8" descr="P7290358"/>
          <p:cNvPicPr>
            <a:picLocks noGrp="1" noChangeAspect="1" noChangeArrowheads="1"/>
          </p:cNvPicPr>
          <p:nvPr>
            <p:ph sz="half" idx="2"/>
          </p:nvPr>
        </p:nvPicPr>
        <p:blipFill>
          <a:blip r:embed="rId3"/>
          <a:srcRect/>
          <a:stretch>
            <a:fillRect/>
          </a:stretch>
        </p:blipFill>
        <p:spPr>
          <a:xfrm>
            <a:off x="4343400" y="3505200"/>
            <a:ext cx="3733800" cy="2800350"/>
          </a:xfrm>
        </p:spPr>
      </p:pic>
      <p:sp>
        <p:nvSpPr>
          <p:cNvPr id="47107" name="Rectangle 5"/>
          <p:cNvSpPr>
            <a:spLocks noChangeArrowheads="1"/>
          </p:cNvSpPr>
          <p:nvPr/>
        </p:nvSpPr>
        <p:spPr bwMode="auto">
          <a:xfrm>
            <a:off x="2590800" y="1371600"/>
            <a:ext cx="32004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47108" name="Picture 6" descr="home_header_left_top"/>
          <p:cNvPicPr>
            <a:picLocks noChangeAspect="1" noChangeArrowheads="1"/>
          </p:cNvPicPr>
          <p:nvPr/>
        </p:nvPicPr>
        <p:blipFill>
          <a:blip r:embed="rId4"/>
          <a:srcRect/>
          <a:stretch>
            <a:fillRect/>
          </a:stretch>
        </p:blipFill>
        <p:spPr bwMode="auto">
          <a:xfrm>
            <a:off x="2895600" y="304800"/>
            <a:ext cx="2514600" cy="1052513"/>
          </a:xfrm>
          <a:prstGeom prst="rect">
            <a:avLst/>
          </a:prstGeom>
          <a:noFill/>
          <a:ln w="9525">
            <a:noFill/>
            <a:miter lim="800000"/>
            <a:headEnd/>
            <a:tailEnd/>
          </a:ln>
        </p:spPr>
      </p:pic>
      <p:sp>
        <p:nvSpPr>
          <p:cNvPr id="47109" name="Text Box 7"/>
          <p:cNvSpPr txBox="1">
            <a:spLocks noChangeArrowheads="1"/>
          </p:cNvSpPr>
          <p:nvPr/>
        </p:nvSpPr>
        <p:spPr bwMode="auto">
          <a:xfrm>
            <a:off x="2362200" y="2133600"/>
            <a:ext cx="3917950" cy="793750"/>
          </a:xfrm>
          <a:prstGeom prst="rect">
            <a:avLst/>
          </a:prstGeom>
          <a:noFill/>
          <a:ln w="9525">
            <a:noFill/>
            <a:miter lim="800000"/>
            <a:headEnd/>
            <a:tailEnd/>
          </a:ln>
        </p:spPr>
        <p:txBody>
          <a:bodyPr>
            <a:spAutoFit/>
          </a:bodyPr>
          <a:lstStyle/>
          <a:p>
            <a:pPr algn="ctr"/>
            <a:r>
              <a:rPr lang="en-US" sz="4600"/>
              <a:t>Before &amp; After: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7" descr="P7270354"/>
          <p:cNvPicPr>
            <a:picLocks noGrp="1" noChangeAspect="1" noChangeArrowheads="1"/>
          </p:cNvPicPr>
          <p:nvPr>
            <p:ph sz="half" idx="1"/>
          </p:nvPr>
        </p:nvPicPr>
        <p:blipFill>
          <a:blip r:embed="rId3"/>
          <a:srcRect/>
          <a:stretch>
            <a:fillRect/>
          </a:stretch>
        </p:blipFill>
        <p:spPr>
          <a:xfrm>
            <a:off x="457200" y="3276600"/>
            <a:ext cx="3733800" cy="2800350"/>
          </a:xfrm>
        </p:spPr>
      </p:pic>
      <p:pic>
        <p:nvPicPr>
          <p:cNvPr id="48130" name="Picture 8" descr="P7290359"/>
          <p:cNvPicPr>
            <a:picLocks noGrp="1" noChangeAspect="1" noChangeArrowheads="1"/>
          </p:cNvPicPr>
          <p:nvPr>
            <p:ph sz="half" idx="2"/>
          </p:nvPr>
        </p:nvPicPr>
        <p:blipFill>
          <a:blip r:embed="rId3"/>
          <a:srcRect/>
          <a:stretch>
            <a:fillRect/>
          </a:stretch>
        </p:blipFill>
        <p:spPr>
          <a:xfrm>
            <a:off x="4343400" y="3276600"/>
            <a:ext cx="3733800" cy="2800350"/>
          </a:xfrm>
        </p:spPr>
      </p:pic>
      <p:sp>
        <p:nvSpPr>
          <p:cNvPr id="48131" name="Rectangle 5"/>
          <p:cNvSpPr>
            <a:spLocks noChangeArrowheads="1"/>
          </p:cNvSpPr>
          <p:nvPr/>
        </p:nvSpPr>
        <p:spPr bwMode="auto">
          <a:xfrm>
            <a:off x="2895600" y="1295400"/>
            <a:ext cx="2819400" cy="381000"/>
          </a:xfrm>
          <a:prstGeom prst="rect">
            <a:avLst/>
          </a:prstGeom>
          <a:noFill/>
          <a:ln w="9525">
            <a:noFill/>
            <a:miter lim="800000"/>
            <a:headEnd/>
            <a:tailEnd/>
          </a:ln>
        </p:spPr>
        <p:txBody>
          <a:bodyPr>
            <a:spAutoFit/>
          </a:bodyPr>
          <a:lstStyle/>
          <a:p>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48132" name="Picture 6" descr="home_header_left_top"/>
          <p:cNvPicPr>
            <a:picLocks noChangeAspect="1" noChangeArrowheads="1"/>
          </p:cNvPicPr>
          <p:nvPr/>
        </p:nvPicPr>
        <p:blipFill>
          <a:blip r:embed="rId4"/>
          <a:srcRect/>
          <a:stretch>
            <a:fillRect/>
          </a:stretch>
        </p:blipFill>
        <p:spPr bwMode="auto">
          <a:xfrm>
            <a:off x="2971800" y="228600"/>
            <a:ext cx="2514600" cy="1052513"/>
          </a:xfrm>
          <a:prstGeom prst="rect">
            <a:avLst/>
          </a:prstGeom>
          <a:noFill/>
          <a:ln w="9525">
            <a:noFill/>
            <a:miter lim="800000"/>
            <a:headEnd/>
            <a:tailEnd/>
          </a:ln>
        </p:spPr>
      </p:pic>
      <p:sp>
        <p:nvSpPr>
          <p:cNvPr id="48133" name="Text Box 7"/>
          <p:cNvSpPr txBox="1">
            <a:spLocks noChangeArrowheads="1"/>
          </p:cNvSpPr>
          <p:nvPr/>
        </p:nvSpPr>
        <p:spPr bwMode="auto">
          <a:xfrm>
            <a:off x="2362200" y="20574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7" descr="P7270351"/>
          <p:cNvPicPr>
            <a:picLocks noGrp="1" noChangeAspect="1" noChangeArrowheads="1"/>
          </p:cNvPicPr>
          <p:nvPr>
            <p:ph sz="half" idx="1"/>
          </p:nvPr>
        </p:nvPicPr>
        <p:blipFill>
          <a:blip r:embed="rId3"/>
          <a:srcRect/>
          <a:stretch>
            <a:fillRect/>
          </a:stretch>
        </p:blipFill>
        <p:spPr>
          <a:xfrm>
            <a:off x="457200" y="3733800"/>
            <a:ext cx="3733800" cy="2800350"/>
          </a:xfrm>
        </p:spPr>
      </p:pic>
      <p:pic>
        <p:nvPicPr>
          <p:cNvPr id="49154" name="Picture 8" descr="P7290363"/>
          <p:cNvPicPr>
            <a:picLocks noGrp="1" noChangeAspect="1" noChangeArrowheads="1"/>
          </p:cNvPicPr>
          <p:nvPr>
            <p:ph sz="half" idx="2"/>
          </p:nvPr>
        </p:nvPicPr>
        <p:blipFill>
          <a:blip r:embed="rId3"/>
          <a:srcRect/>
          <a:stretch>
            <a:fillRect/>
          </a:stretch>
        </p:blipFill>
        <p:spPr>
          <a:xfrm>
            <a:off x="4343400" y="3733800"/>
            <a:ext cx="3733800" cy="2800350"/>
          </a:xfrm>
        </p:spPr>
      </p:pic>
      <p:sp>
        <p:nvSpPr>
          <p:cNvPr id="49155" name="Rectangle 5"/>
          <p:cNvSpPr>
            <a:spLocks noChangeArrowheads="1"/>
          </p:cNvSpPr>
          <p:nvPr/>
        </p:nvSpPr>
        <p:spPr bwMode="auto">
          <a:xfrm>
            <a:off x="2743200" y="1447800"/>
            <a:ext cx="28956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49156" name="Picture 6" descr="home_header_left_top"/>
          <p:cNvPicPr>
            <a:picLocks noChangeAspect="1" noChangeArrowheads="1"/>
          </p:cNvPicPr>
          <p:nvPr/>
        </p:nvPicPr>
        <p:blipFill>
          <a:blip r:embed="rId4"/>
          <a:srcRect/>
          <a:stretch>
            <a:fillRect/>
          </a:stretch>
        </p:blipFill>
        <p:spPr bwMode="auto">
          <a:xfrm>
            <a:off x="2895600" y="304800"/>
            <a:ext cx="2514600" cy="1052513"/>
          </a:xfrm>
          <a:prstGeom prst="rect">
            <a:avLst/>
          </a:prstGeom>
          <a:noFill/>
          <a:ln w="9525">
            <a:noFill/>
            <a:miter lim="800000"/>
            <a:headEnd/>
            <a:tailEnd/>
          </a:ln>
        </p:spPr>
      </p:pic>
      <p:sp>
        <p:nvSpPr>
          <p:cNvPr id="49157" name="Text Box 7"/>
          <p:cNvSpPr txBox="1">
            <a:spLocks noChangeArrowheads="1"/>
          </p:cNvSpPr>
          <p:nvPr/>
        </p:nvSpPr>
        <p:spPr bwMode="auto">
          <a:xfrm>
            <a:off x="2362200" y="20574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7" descr="P7010305"/>
          <p:cNvPicPr>
            <a:picLocks noGrp="1" noChangeAspect="1" noChangeArrowheads="1"/>
          </p:cNvPicPr>
          <p:nvPr>
            <p:ph sz="half" idx="1"/>
          </p:nvPr>
        </p:nvPicPr>
        <p:blipFill>
          <a:blip r:embed="rId3"/>
          <a:srcRect/>
          <a:stretch>
            <a:fillRect/>
          </a:stretch>
        </p:blipFill>
        <p:spPr>
          <a:xfrm>
            <a:off x="457200" y="3733800"/>
            <a:ext cx="3733800" cy="2647950"/>
          </a:xfrm>
        </p:spPr>
      </p:pic>
      <p:pic>
        <p:nvPicPr>
          <p:cNvPr id="50178" name="Picture 8" descr="P7040313"/>
          <p:cNvPicPr>
            <a:picLocks noGrp="1" noChangeAspect="1" noChangeArrowheads="1"/>
          </p:cNvPicPr>
          <p:nvPr>
            <p:ph sz="half" idx="2"/>
          </p:nvPr>
        </p:nvPicPr>
        <p:blipFill>
          <a:blip r:embed="rId3"/>
          <a:srcRect/>
          <a:stretch>
            <a:fillRect/>
          </a:stretch>
        </p:blipFill>
        <p:spPr>
          <a:xfrm>
            <a:off x="4343400" y="3733800"/>
            <a:ext cx="3733800" cy="2647950"/>
          </a:xfrm>
        </p:spPr>
      </p:pic>
      <p:sp>
        <p:nvSpPr>
          <p:cNvPr id="50179" name="Rectangle 5"/>
          <p:cNvSpPr>
            <a:spLocks noChangeArrowheads="1"/>
          </p:cNvSpPr>
          <p:nvPr/>
        </p:nvSpPr>
        <p:spPr bwMode="auto">
          <a:xfrm>
            <a:off x="2895600" y="1295400"/>
            <a:ext cx="27432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50180" name="Picture 6" descr="home_header_left_top"/>
          <p:cNvPicPr>
            <a:picLocks noChangeAspect="1" noChangeArrowheads="1"/>
          </p:cNvPicPr>
          <p:nvPr/>
        </p:nvPicPr>
        <p:blipFill>
          <a:blip r:embed="rId4"/>
          <a:srcRect/>
          <a:stretch>
            <a:fillRect/>
          </a:stretch>
        </p:blipFill>
        <p:spPr bwMode="auto">
          <a:xfrm>
            <a:off x="2971800" y="152400"/>
            <a:ext cx="2667000" cy="1143000"/>
          </a:xfrm>
          <a:prstGeom prst="rect">
            <a:avLst/>
          </a:prstGeom>
          <a:noFill/>
          <a:ln w="9525">
            <a:noFill/>
            <a:miter lim="800000"/>
            <a:headEnd/>
            <a:tailEnd/>
          </a:ln>
        </p:spPr>
      </p:pic>
      <p:sp>
        <p:nvSpPr>
          <p:cNvPr id="50181" name="Text Box 7"/>
          <p:cNvSpPr txBox="1">
            <a:spLocks noChangeArrowheads="1"/>
          </p:cNvSpPr>
          <p:nvPr/>
        </p:nvSpPr>
        <p:spPr bwMode="auto">
          <a:xfrm>
            <a:off x="381000" y="1905000"/>
            <a:ext cx="7543800" cy="1709738"/>
          </a:xfrm>
          <a:prstGeom prst="rect">
            <a:avLst/>
          </a:prstGeom>
          <a:noFill/>
          <a:ln w="9525">
            <a:noFill/>
            <a:miter lim="800000"/>
            <a:headEnd/>
            <a:tailEnd/>
          </a:ln>
        </p:spPr>
        <p:txBody>
          <a:bodyPr>
            <a:spAutoFit/>
          </a:bodyPr>
          <a:lstStyle/>
          <a:p>
            <a:pPr algn="ctr"/>
            <a:r>
              <a:rPr lang="en-US" sz="4600"/>
              <a:t>Before &amp; After:</a:t>
            </a:r>
          </a:p>
          <a:p>
            <a:pPr algn="ctr"/>
            <a:r>
              <a:rPr lang="en-US"/>
              <a:t>  </a:t>
            </a:r>
            <a:br>
              <a:rPr lang="en-US"/>
            </a:br>
            <a:r>
              <a:rPr lang="en-US" sz="2100" b="1">
                <a:latin typeface="Calibri" pitchFamily="34" charset="0"/>
              </a:rPr>
              <a:t>Chestnut boards replaced window side</a:t>
            </a:r>
          </a:p>
          <a:p>
            <a:pPr algn="ctr"/>
            <a:endParaRPr lang="en-US" sz="2100" b="1">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4294967295"/>
          </p:nvPr>
        </p:nvSpPr>
        <p:spPr>
          <a:xfrm>
            <a:off x="381000" y="2057400"/>
            <a:ext cx="8343900" cy="1219200"/>
          </a:xfrm>
        </p:spPr>
        <p:txBody>
          <a:bodyPr/>
          <a:lstStyle/>
          <a:p>
            <a:pPr eaLnBrk="1" hangingPunct="1"/>
            <a:r>
              <a:rPr lang="en-US" sz="2400" smtClean="0"/>
              <a:t>Wet Sand Existing Finish</a:t>
            </a:r>
            <a:r>
              <a:rPr lang="en-US" sz="1800" smtClean="0"/>
              <a:t> </a:t>
            </a:r>
          </a:p>
          <a:p>
            <a:pPr lvl="1" eaLnBrk="1" hangingPunct="1"/>
            <a:r>
              <a:rPr lang="en-US" sz="1400" smtClean="0"/>
              <a:t>A wet sand is performed.  Some of this is done by hand, some is done by machine.</a:t>
            </a:r>
          </a:p>
          <a:p>
            <a:pPr lvl="1" eaLnBrk="1" hangingPunct="1"/>
            <a:r>
              <a:rPr lang="en-US" sz="1400" smtClean="0"/>
              <a:t>Once wet sanded, the surface is IMMEDIATELY ready for finishing.</a:t>
            </a:r>
          </a:p>
          <a:p>
            <a:pPr lvl="1" eaLnBrk="1" hangingPunct="1"/>
            <a:r>
              <a:rPr lang="en-US" sz="1400" smtClean="0"/>
              <a:t>With wet sanding, compression marks left by refrigerator and furniture were removed.</a:t>
            </a:r>
          </a:p>
          <a:p>
            <a:pPr lvl="1" eaLnBrk="1" hangingPunct="1">
              <a:buFont typeface="Arial" charset="0"/>
              <a:buNone/>
            </a:pPr>
            <a:endParaRPr lang="en-US" sz="1400" smtClean="0"/>
          </a:p>
          <a:p>
            <a:pPr lvl="1" eaLnBrk="1" hangingPunct="1">
              <a:buFont typeface="Arial" charset="0"/>
              <a:buNone/>
            </a:pPr>
            <a:endParaRPr lang="en-US" sz="1400" smtClean="0"/>
          </a:p>
        </p:txBody>
      </p:sp>
      <p:pic>
        <p:nvPicPr>
          <p:cNvPr id="65539" name="Picture 17"/>
          <p:cNvPicPr>
            <a:picLocks noChangeAspect="1"/>
          </p:cNvPicPr>
          <p:nvPr/>
        </p:nvPicPr>
        <p:blipFill>
          <a:blip r:embed="rId3"/>
          <a:srcRect/>
          <a:stretch>
            <a:fillRect/>
          </a:stretch>
        </p:blipFill>
        <p:spPr bwMode="auto">
          <a:xfrm>
            <a:off x="457200" y="3429000"/>
            <a:ext cx="7391400" cy="3276600"/>
          </a:xfrm>
          <a:prstGeom prst="rect">
            <a:avLst/>
          </a:prstGeom>
          <a:noFill/>
          <a:ln w="9525">
            <a:noFill/>
            <a:miter lim="800000"/>
            <a:headEnd/>
            <a:tailEnd/>
          </a:ln>
        </p:spPr>
      </p:pic>
      <p:sp>
        <p:nvSpPr>
          <p:cNvPr id="65540" name="Rectangle 5"/>
          <p:cNvSpPr>
            <a:spLocks noChangeArrowheads="1"/>
          </p:cNvSpPr>
          <p:nvPr/>
        </p:nvSpPr>
        <p:spPr bwMode="auto">
          <a:xfrm>
            <a:off x="3810000" y="1371600"/>
            <a:ext cx="3733800" cy="457200"/>
          </a:xfrm>
          <a:prstGeom prst="rect">
            <a:avLst/>
          </a:prstGeom>
          <a:noFill/>
          <a:ln w="9525">
            <a:noFill/>
            <a:miter lim="800000"/>
            <a:headEnd/>
            <a:tailEnd/>
          </a:ln>
        </p:spPr>
        <p:txBody>
          <a:bodyPr>
            <a:spAutoFit/>
          </a:bodyPr>
          <a:lstStyle/>
          <a:p>
            <a:r>
              <a:rPr lang="en-US" sz="2400" b="1" i="1">
                <a:solidFill>
                  <a:srgbClr val="E71735"/>
                </a:solidFill>
                <a:latin typeface="Arial" charset="0"/>
              </a:rPr>
              <a:t>New</a:t>
            </a:r>
            <a:r>
              <a:rPr lang="en-US" sz="2400" b="1">
                <a:solidFill>
                  <a:schemeClr val="tx1"/>
                </a:solidFill>
                <a:latin typeface="Arial" charset="0"/>
              </a:rPr>
              <a:t> Refinish Solution</a:t>
            </a:r>
          </a:p>
        </p:txBody>
      </p:sp>
      <p:pic>
        <p:nvPicPr>
          <p:cNvPr id="65541" name="Picture 6" descr="home_header_left_top"/>
          <p:cNvPicPr>
            <a:picLocks noChangeAspect="1" noChangeArrowheads="1"/>
          </p:cNvPicPr>
          <p:nvPr/>
        </p:nvPicPr>
        <p:blipFill>
          <a:blip r:embed="rId4"/>
          <a:srcRect/>
          <a:stretch>
            <a:fillRect/>
          </a:stretch>
        </p:blipFill>
        <p:spPr bwMode="auto">
          <a:xfrm>
            <a:off x="228600" y="228600"/>
            <a:ext cx="2667000" cy="1116013"/>
          </a:xfrm>
          <a:prstGeom prst="rect">
            <a:avLst/>
          </a:prstGeom>
          <a:noFill/>
          <a:ln w="9525">
            <a:noFill/>
            <a:miter lim="800000"/>
            <a:headEnd/>
            <a:tailEnd/>
          </a:ln>
        </p:spPr>
      </p:pic>
      <p:sp>
        <p:nvSpPr>
          <p:cNvPr id="65542" name="Text Box 7"/>
          <p:cNvSpPr txBox="1">
            <a:spLocks noChangeArrowheads="1"/>
          </p:cNvSpPr>
          <p:nvPr/>
        </p:nvSpPr>
        <p:spPr bwMode="auto">
          <a:xfrm>
            <a:off x="3810000" y="381000"/>
            <a:ext cx="3962400" cy="519113"/>
          </a:xfrm>
          <a:prstGeom prst="rect">
            <a:avLst/>
          </a:prstGeom>
          <a:noFill/>
          <a:ln w="9525">
            <a:noFill/>
            <a:miter lim="800000"/>
            <a:headEnd/>
            <a:tailEnd/>
          </a:ln>
        </p:spPr>
        <p:txBody>
          <a:bodyPr>
            <a:spAutoFit/>
          </a:bodyPr>
          <a:lstStyle/>
          <a:p>
            <a:r>
              <a:rPr lang="en-US" sz="2800"/>
              <a:t>The Process:  Step 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7" descr="P7010308"/>
          <p:cNvPicPr>
            <a:picLocks noGrp="1" noChangeAspect="1" noChangeArrowheads="1"/>
          </p:cNvPicPr>
          <p:nvPr>
            <p:ph sz="half" idx="1"/>
          </p:nvPr>
        </p:nvPicPr>
        <p:blipFill>
          <a:blip r:embed="rId3"/>
          <a:srcRect/>
          <a:stretch>
            <a:fillRect/>
          </a:stretch>
        </p:blipFill>
        <p:spPr>
          <a:xfrm>
            <a:off x="457200" y="3276600"/>
            <a:ext cx="3733800" cy="2800350"/>
          </a:xfrm>
        </p:spPr>
      </p:pic>
      <p:pic>
        <p:nvPicPr>
          <p:cNvPr id="51202" name="Picture 8" descr="P7040314"/>
          <p:cNvPicPr>
            <a:picLocks noGrp="1" noChangeAspect="1" noChangeArrowheads="1"/>
          </p:cNvPicPr>
          <p:nvPr>
            <p:ph sz="half" idx="2"/>
          </p:nvPr>
        </p:nvPicPr>
        <p:blipFill>
          <a:blip r:embed="rId3"/>
          <a:srcRect/>
          <a:stretch>
            <a:fillRect/>
          </a:stretch>
        </p:blipFill>
        <p:spPr>
          <a:xfrm>
            <a:off x="4343400" y="3276600"/>
            <a:ext cx="3733800" cy="2800350"/>
          </a:xfrm>
        </p:spPr>
      </p:pic>
      <p:sp>
        <p:nvSpPr>
          <p:cNvPr id="51203" name="Rectangle 5"/>
          <p:cNvSpPr>
            <a:spLocks noChangeArrowheads="1"/>
          </p:cNvSpPr>
          <p:nvPr/>
        </p:nvSpPr>
        <p:spPr bwMode="auto">
          <a:xfrm>
            <a:off x="2819400" y="1295400"/>
            <a:ext cx="3200400" cy="381000"/>
          </a:xfrm>
          <a:prstGeom prst="rect">
            <a:avLst/>
          </a:prstGeom>
          <a:noFill/>
          <a:ln w="9525">
            <a:noFill/>
            <a:miter lim="800000"/>
            <a:headEnd/>
            <a:tailEnd/>
          </a:ln>
        </p:spPr>
        <p:txBody>
          <a:bodyPr>
            <a:spAutoFit/>
          </a:bodyPr>
          <a:lstStyle/>
          <a:p>
            <a:r>
              <a:rPr lang="en-US" sz="1900" b="1" i="1">
                <a:solidFill>
                  <a:srgbClr val="E71735"/>
                </a:solidFill>
                <a:latin typeface="Arial" charset="0"/>
              </a:rPr>
              <a:t>New</a:t>
            </a:r>
            <a:r>
              <a:rPr lang="en-US" sz="1900" b="1">
                <a:solidFill>
                  <a:schemeClr val="tx1"/>
                </a:solidFill>
                <a:latin typeface="Arial" charset="0"/>
              </a:rPr>
              <a:t> RefinishSolution</a:t>
            </a:r>
          </a:p>
        </p:txBody>
      </p:sp>
      <p:pic>
        <p:nvPicPr>
          <p:cNvPr id="51204" name="Picture 6" descr="home_header_left_top"/>
          <p:cNvPicPr>
            <a:picLocks noChangeAspect="1" noChangeArrowheads="1"/>
          </p:cNvPicPr>
          <p:nvPr/>
        </p:nvPicPr>
        <p:blipFill>
          <a:blip r:embed="rId4"/>
          <a:srcRect/>
          <a:stretch>
            <a:fillRect/>
          </a:stretch>
        </p:blipFill>
        <p:spPr bwMode="auto">
          <a:xfrm>
            <a:off x="2895600" y="228600"/>
            <a:ext cx="2514600" cy="1052513"/>
          </a:xfrm>
          <a:prstGeom prst="rect">
            <a:avLst/>
          </a:prstGeom>
          <a:noFill/>
          <a:ln w="9525">
            <a:noFill/>
            <a:miter lim="800000"/>
            <a:headEnd/>
            <a:tailEnd/>
          </a:ln>
        </p:spPr>
      </p:pic>
      <p:sp>
        <p:nvSpPr>
          <p:cNvPr id="51205" name="Text Box 7"/>
          <p:cNvSpPr txBox="1">
            <a:spLocks noChangeArrowheads="1"/>
          </p:cNvSpPr>
          <p:nvPr/>
        </p:nvSpPr>
        <p:spPr bwMode="auto">
          <a:xfrm>
            <a:off x="914400" y="1824038"/>
            <a:ext cx="7204075" cy="1082675"/>
          </a:xfrm>
          <a:prstGeom prst="rect">
            <a:avLst/>
          </a:prstGeom>
          <a:noFill/>
          <a:ln w="9525">
            <a:noFill/>
            <a:miter lim="800000"/>
            <a:headEnd/>
            <a:tailEnd/>
          </a:ln>
        </p:spPr>
        <p:txBody>
          <a:bodyPr>
            <a:spAutoFit/>
          </a:bodyPr>
          <a:lstStyle/>
          <a:p>
            <a:pPr algn="ctr"/>
            <a:r>
              <a:rPr lang="en-US" sz="4600"/>
              <a:t>Before &amp; After:</a:t>
            </a:r>
            <a:r>
              <a:rPr lang="en-US"/>
              <a:t>  </a:t>
            </a:r>
            <a:br>
              <a:rPr lang="en-US"/>
            </a:br>
            <a:r>
              <a:rPr lang="en-US"/>
              <a:t> </a:t>
            </a:r>
            <a:r>
              <a:rPr lang="en-US" sz="1900" b="1">
                <a:latin typeface="Calibri" pitchFamily="34" charset="0"/>
              </a:rPr>
              <a:t>Chestnut floors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P7010307"/>
          <p:cNvPicPr>
            <a:picLocks noGrp="1" noChangeAspect="1" noChangeArrowheads="1"/>
          </p:cNvPicPr>
          <p:nvPr>
            <p:ph sz="half" idx="1"/>
          </p:nvPr>
        </p:nvPicPr>
        <p:blipFill>
          <a:blip r:embed="rId3"/>
          <a:srcRect/>
          <a:stretch>
            <a:fillRect/>
          </a:stretch>
        </p:blipFill>
        <p:spPr>
          <a:xfrm>
            <a:off x="457200" y="3810000"/>
            <a:ext cx="3733800" cy="2800350"/>
          </a:xfrm>
        </p:spPr>
      </p:pic>
      <p:pic>
        <p:nvPicPr>
          <p:cNvPr id="52226" name="Picture 8" descr="P7040316"/>
          <p:cNvPicPr>
            <a:picLocks noGrp="1" noChangeAspect="1" noChangeArrowheads="1"/>
          </p:cNvPicPr>
          <p:nvPr>
            <p:ph sz="half" idx="2"/>
          </p:nvPr>
        </p:nvPicPr>
        <p:blipFill>
          <a:blip r:embed="rId3"/>
          <a:srcRect/>
          <a:stretch>
            <a:fillRect/>
          </a:stretch>
        </p:blipFill>
        <p:spPr>
          <a:xfrm>
            <a:off x="4343400" y="3810000"/>
            <a:ext cx="3733800" cy="2800350"/>
          </a:xfrm>
        </p:spPr>
      </p:pic>
      <p:sp>
        <p:nvSpPr>
          <p:cNvPr id="52227" name="Rectangle 5"/>
          <p:cNvSpPr>
            <a:spLocks noChangeArrowheads="1"/>
          </p:cNvSpPr>
          <p:nvPr/>
        </p:nvSpPr>
        <p:spPr bwMode="auto">
          <a:xfrm>
            <a:off x="2895600" y="1371600"/>
            <a:ext cx="2597150" cy="366713"/>
          </a:xfrm>
          <a:prstGeom prst="rect">
            <a:avLst/>
          </a:prstGeom>
          <a:noFill/>
          <a:ln w="9525">
            <a:noFill/>
            <a:miter lim="800000"/>
            <a:headEnd/>
            <a:tailEnd/>
          </a:ln>
        </p:spPr>
        <p:txBody>
          <a:bodyPr wrap="none">
            <a:spAutoFit/>
          </a:bodyPr>
          <a:lstStyle/>
          <a:p>
            <a:r>
              <a:rPr lang="en-US" b="1" i="1">
                <a:solidFill>
                  <a:srgbClr val="E71735"/>
                </a:solidFill>
                <a:latin typeface="Arial" charset="0"/>
              </a:rPr>
              <a:t>New</a:t>
            </a:r>
            <a:r>
              <a:rPr lang="en-US" b="1">
                <a:solidFill>
                  <a:schemeClr val="tx1"/>
                </a:solidFill>
                <a:latin typeface="Arial" charset="0"/>
              </a:rPr>
              <a:t> Refinish Solution</a:t>
            </a:r>
          </a:p>
        </p:txBody>
      </p:sp>
      <p:pic>
        <p:nvPicPr>
          <p:cNvPr id="52228" name="Picture 6" descr="home_header_left_top"/>
          <p:cNvPicPr>
            <a:picLocks noChangeAspect="1" noChangeArrowheads="1"/>
          </p:cNvPicPr>
          <p:nvPr/>
        </p:nvPicPr>
        <p:blipFill>
          <a:blip r:embed="rId4"/>
          <a:srcRect/>
          <a:stretch>
            <a:fillRect/>
          </a:stretch>
        </p:blipFill>
        <p:spPr bwMode="auto">
          <a:xfrm>
            <a:off x="2895600" y="304800"/>
            <a:ext cx="2514600" cy="1052513"/>
          </a:xfrm>
          <a:prstGeom prst="rect">
            <a:avLst/>
          </a:prstGeom>
          <a:noFill/>
          <a:ln w="9525">
            <a:noFill/>
            <a:miter lim="800000"/>
            <a:headEnd/>
            <a:tailEnd/>
          </a:ln>
        </p:spPr>
      </p:pic>
      <p:sp>
        <p:nvSpPr>
          <p:cNvPr id="52229" name="Text Box 7"/>
          <p:cNvSpPr txBox="1">
            <a:spLocks noChangeArrowheads="1"/>
          </p:cNvSpPr>
          <p:nvPr/>
        </p:nvSpPr>
        <p:spPr bwMode="auto">
          <a:xfrm>
            <a:off x="2133600" y="1905000"/>
            <a:ext cx="4175125" cy="1663700"/>
          </a:xfrm>
          <a:prstGeom prst="rect">
            <a:avLst/>
          </a:prstGeom>
          <a:noFill/>
          <a:ln w="9525">
            <a:noFill/>
            <a:miter lim="800000"/>
            <a:headEnd/>
            <a:tailEnd/>
          </a:ln>
        </p:spPr>
        <p:txBody>
          <a:bodyPr>
            <a:spAutoFit/>
          </a:bodyPr>
          <a:lstStyle/>
          <a:p>
            <a:pPr algn="ctr"/>
            <a:r>
              <a:rPr lang="en-US" sz="4600"/>
              <a:t>Before &amp; After:  </a:t>
            </a:r>
            <a:br>
              <a:rPr lang="en-US" sz="4600"/>
            </a:br>
            <a:r>
              <a:rPr lang="en-US"/>
              <a:t/>
            </a:r>
            <a:br>
              <a:rPr lang="en-US"/>
            </a:br>
            <a:r>
              <a:rPr lang="en-US" sz="2100" b="1">
                <a:latin typeface="Calibri" pitchFamily="34" charset="0"/>
              </a:rPr>
              <a:t>Chestnut Staircase</a:t>
            </a:r>
            <a:r>
              <a:rPr lang="en-US" b="1"/>
              <a:t/>
            </a:r>
            <a:br>
              <a:rPr lang="en-US" b="1"/>
            </a:br>
            <a:endParaRPr lang="en-US"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7" descr="P6160248"/>
          <p:cNvPicPr>
            <a:picLocks noGrp="1" noChangeAspect="1" noChangeArrowheads="1"/>
          </p:cNvPicPr>
          <p:nvPr>
            <p:ph sz="half" idx="1"/>
          </p:nvPr>
        </p:nvPicPr>
        <p:blipFill>
          <a:blip r:embed="rId3"/>
          <a:srcRect/>
          <a:stretch>
            <a:fillRect/>
          </a:stretch>
        </p:blipFill>
        <p:spPr>
          <a:xfrm>
            <a:off x="457200" y="2743200"/>
            <a:ext cx="3733800" cy="3867150"/>
          </a:xfrm>
        </p:spPr>
      </p:pic>
      <p:pic>
        <p:nvPicPr>
          <p:cNvPr id="53250" name="Picture 8" descr="P6210258"/>
          <p:cNvPicPr>
            <a:picLocks noGrp="1" noChangeAspect="1" noChangeArrowheads="1"/>
          </p:cNvPicPr>
          <p:nvPr>
            <p:ph sz="half" idx="2"/>
          </p:nvPr>
        </p:nvPicPr>
        <p:blipFill>
          <a:blip r:embed="rId3"/>
          <a:srcRect/>
          <a:stretch>
            <a:fillRect/>
          </a:stretch>
        </p:blipFill>
        <p:spPr>
          <a:xfrm>
            <a:off x="4343400" y="2743200"/>
            <a:ext cx="3733800" cy="3886200"/>
          </a:xfrm>
        </p:spPr>
      </p:pic>
      <p:sp>
        <p:nvSpPr>
          <p:cNvPr id="53251" name="Rectangle 5"/>
          <p:cNvSpPr>
            <a:spLocks noChangeArrowheads="1"/>
          </p:cNvSpPr>
          <p:nvPr/>
        </p:nvSpPr>
        <p:spPr bwMode="auto">
          <a:xfrm>
            <a:off x="2819400" y="1295400"/>
            <a:ext cx="28956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53252" name="Picture 6" descr="home_header_left_top"/>
          <p:cNvPicPr>
            <a:picLocks noChangeAspect="1" noChangeArrowheads="1"/>
          </p:cNvPicPr>
          <p:nvPr/>
        </p:nvPicPr>
        <p:blipFill>
          <a:blip r:embed="rId4"/>
          <a:srcRect/>
          <a:stretch>
            <a:fillRect/>
          </a:stretch>
        </p:blipFill>
        <p:spPr bwMode="auto">
          <a:xfrm>
            <a:off x="2971800" y="228600"/>
            <a:ext cx="2514600" cy="1052513"/>
          </a:xfrm>
          <a:prstGeom prst="rect">
            <a:avLst/>
          </a:prstGeom>
          <a:noFill/>
          <a:ln w="9525">
            <a:noFill/>
            <a:miter lim="800000"/>
            <a:headEnd/>
            <a:tailEnd/>
          </a:ln>
        </p:spPr>
      </p:pic>
      <p:sp>
        <p:nvSpPr>
          <p:cNvPr id="53253" name="Text Box 7"/>
          <p:cNvSpPr txBox="1">
            <a:spLocks noChangeArrowheads="1"/>
          </p:cNvSpPr>
          <p:nvPr/>
        </p:nvSpPr>
        <p:spPr bwMode="auto">
          <a:xfrm>
            <a:off x="457200" y="1828800"/>
            <a:ext cx="7635875" cy="793750"/>
          </a:xfrm>
          <a:prstGeom prst="rect">
            <a:avLst/>
          </a:prstGeom>
          <a:noFill/>
          <a:ln w="9525">
            <a:noFill/>
            <a:miter lim="800000"/>
            <a:headEnd/>
            <a:tailEnd/>
          </a:ln>
        </p:spPr>
        <p:txBody>
          <a:bodyPr>
            <a:spAutoFit/>
          </a:bodyPr>
          <a:lstStyle/>
          <a:p>
            <a:pPr algn="ctr"/>
            <a:r>
              <a:rPr lang="en-US" sz="4600"/>
              <a:t>Before &amp; After: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7" descr="P6160249"/>
          <p:cNvPicPr>
            <a:picLocks noGrp="1" noChangeAspect="1" noChangeArrowheads="1"/>
          </p:cNvPicPr>
          <p:nvPr>
            <p:ph sz="half" idx="1"/>
          </p:nvPr>
        </p:nvPicPr>
        <p:blipFill>
          <a:blip r:embed="rId3"/>
          <a:srcRect/>
          <a:stretch>
            <a:fillRect/>
          </a:stretch>
        </p:blipFill>
        <p:spPr>
          <a:xfrm>
            <a:off x="381000" y="3200400"/>
            <a:ext cx="3733800" cy="2800350"/>
          </a:xfrm>
        </p:spPr>
      </p:pic>
      <p:pic>
        <p:nvPicPr>
          <p:cNvPr id="54274" name="Picture 8" descr="P6210257"/>
          <p:cNvPicPr>
            <a:picLocks noGrp="1" noChangeAspect="1" noChangeArrowheads="1"/>
          </p:cNvPicPr>
          <p:nvPr>
            <p:ph sz="half" idx="2"/>
          </p:nvPr>
        </p:nvPicPr>
        <p:blipFill>
          <a:blip r:embed="rId3"/>
          <a:srcRect/>
          <a:stretch>
            <a:fillRect/>
          </a:stretch>
        </p:blipFill>
        <p:spPr>
          <a:xfrm>
            <a:off x="4343400" y="3200400"/>
            <a:ext cx="3733800" cy="2800350"/>
          </a:xfrm>
        </p:spPr>
      </p:pic>
      <p:sp>
        <p:nvSpPr>
          <p:cNvPr id="54275" name="Rectangle 5"/>
          <p:cNvSpPr>
            <a:spLocks noChangeArrowheads="1"/>
          </p:cNvSpPr>
          <p:nvPr/>
        </p:nvSpPr>
        <p:spPr bwMode="auto">
          <a:xfrm>
            <a:off x="2286000" y="1219200"/>
            <a:ext cx="38862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54276" name="Picture 6" descr="home_header_left_top"/>
          <p:cNvPicPr>
            <a:picLocks noChangeAspect="1" noChangeArrowheads="1"/>
          </p:cNvPicPr>
          <p:nvPr/>
        </p:nvPicPr>
        <p:blipFill>
          <a:blip r:embed="rId4"/>
          <a:srcRect/>
          <a:stretch>
            <a:fillRect/>
          </a:stretch>
        </p:blipFill>
        <p:spPr bwMode="auto">
          <a:xfrm>
            <a:off x="2895600" y="152400"/>
            <a:ext cx="2514600" cy="1052513"/>
          </a:xfrm>
          <a:prstGeom prst="rect">
            <a:avLst/>
          </a:prstGeom>
          <a:noFill/>
          <a:ln w="9525">
            <a:noFill/>
            <a:miter lim="800000"/>
            <a:headEnd/>
            <a:tailEnd/>
          </a:ln>
        </p:spPr>
      </p:pic>
      <p:sp>
        <p:nvSpPr>
          <p:cNvPr id="54277" name="Text Box 7"/>
          <p:cNvSpPr txBox="1">
            <a:spLocks noChangeArrowheads="1"/>
          </p:cNvSpPr>
          <p:nvPr/>
        </p:nvSpPr>
        <p:spPr bwMode="auto">
          <a:xfrm>
            <a:off x="381000" y="1671638"/>
            <a:ext cx="7559675" cy="793750"/>
          </a:xfrm>
          <a:prstGeom prst="rect">
            <a:avLst/>
          </a:prstGeom>
          <a:noFill/>
          <a:ln w="9525">
            <a:noFill/>
            <a:miter lim="800000"/>
            <a:headEnd/>
            <a:tailEnd/>
          </a:ln>
        </p:spPr>
        <p:txBody>
          <a:bodyPr>
            <a:spAutoFit/>
          </a:bodyPr>
          <a:lstStyle/>
          <a:p>
            <a:pPr algn="ctr"/>
            <a:r>
              <a:rPr lang="en-US" sz="4600"/>
              <a:t>Before &amp; After: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7" descr="P5020116"/>
          <p:cNvPicPr>
            <a:picLocks noGrp="1" noChangeAspect="1" noChangeArrowheads="1"/>
          </p:cNvPicPr>
          <p:nvPr>
            <p:ph idx="1"/>
          </p:nvPr>
        </p:nvPicPr>
        <p:blipFill>
          <a:blip r:embed="rId3"/>
          <a:srcRect/>
          <a:stretch>
            <a:fillRect/>
          </a:stretch>
        </p:blipFill>
        <p:spPr>
          <a:xfrm>
            <a:off x="457200" y="2971800"/>
            <a:ext cx="7543800" cy="3690938"/>
          </a:xfrm>
        </p:spPr>
      </p:pic>
      <p:sp>
        <p:nvSpPr>
          <p:cNvPr id="55298" name="Rectangle 4"/>
          <p:cNvSpPr>
            <a:spLocks noChangeArrowheads="1"/>
          </p:cNvSpPr>
          <p:nvPr/>
        </p:nvSpPr>
        <p:spPr bwMode="auto">
          <a:xfrm>
            <a:off x="2590800" y="1371600"/>
            <a:ext cx="2819400" cy="381000"/>
          </a:xfrm>
          <a:prstGeom prst="rect">
            <a:avLst/>
          </a:prstGeom>
          <a:noFill/>
          <a:ln w="9525">
            <a:noFill/>
            <a:miter lim="800000"/>
            <a:headEnd/>
            <a:tailEnd/>
          </a:ln>
        </p:spPr>
        <p:txBody>
          <a:bodyP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pic>
        <p:nvPicPr>
          <p:cNvPr id="55299" name="Picture 5" descr="home_header_left_top"/>
          <p:cNvPicPr>
            <a:picLocks noChangeAspect="1" noChangeArrowheads="1"/>
          </p:cNvPicPr>
          <p:nvPr/>
        </p:nvPicPr>
        <p:blipFill>
          <a:blip r:embed="rId4"/>
          <a:srcRect/>
          <a:stretch>
            <a:fillRect/>
          </a:stretch>
        </p:blipFill>
        <p:spPr bwMode="auto">
          <a:xfrm>
            <a:off x="2743200" y="152400"/>
            <a:ext cx="2590800" cy="1173163"/>
          </a:xfrm>
          <a:prstGeom prst="rect">
            <a:avLst/>
          </a:prstGeom>
          <a:noFill/>
          <a:ln w="9525">
            <a:noFill/>
            <a:miter lim="800000"/>
            <a:headEnd/>
            <a:tailEnd/>
          </a:ln>
        </p:spPr>
      </p:pic>
      <p:sp>
        <p:nvSpPr>
          <p:cNvPr id="55300" name="Text Box 7"/>
          <p:cNvSpPr txBox="1">
            <a:spLocks noChangeArrowheads="1"/>
          </p:cNvSpPr>
          <p:nvPr/>
        </p:nvSpPr>
        <p:spPr bwMode="auto">
          <a:xfrm>
            <a:off x="457200" y="2133600"/>
            <a:ext cx="7543800" cy="915988"/>
          </a:xfrm>
          <a:prstGeom prst="rect">
            <a:avLst/>
          </a:prstGeom>
          <a:noFill/>
          <a:ln w="9525">
            <a:noFill/>
            <a:miter lim="800000"/>
            <a:headEnd/>
            <a:tailEnd/>
          </a:ln>
        </p:spPr>
        <p:txBody>
          <a:bodyPr>
            <a:spAutoFit/>
          </a:bodyPr>
          <a:lstStyle/>
          <a:p>
            <a:pPr algn="ctr"/>
            <a:r>
              <a:rPr lang="en-US" b="1"/>
              <a:t>Mr. Sandman can refinish half of the floor at a time solving </a:t>
            </a:r>
            <a:br>
              <a:rPr lang="en-US" b="1"/>
            </a:br>
            <a:r>
              <a:rPr lang="en-US" b="1"/>
              <a:t>the problem of “where do I put my furniture ?”</a:t>
            </a:r>
          </a:p>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6019800"/>
            <a:ext cx="7772400" cy="593725"/>
          </a:xfrm>
        </p:spPr>
        <p:txBody>
          <a:bodyPr wrap="square" numCol="1" anchorCtr="0" compatLnSpc="1">
            <a:prstTxWarp prst="textNoShape">
              <a:avLst/>
            </a:prstTxWarp>
          </a:bodyPr>
          <a:lstStyle/>
          <a:p>
            <a:pPr eaLnBrk="1" hangingPunct="1"/>
            <a:r>
              <a:rPr lang="en-US" sz="1600" smtClean="0"/>
              <a:t>Testimony from recent client using Mr. Sandman’s </a:t>
            </a:r>
            <a:r>
              <a:rPr lang="en-US" sz="1600" i="1" smtClean="0">
                <a:solidFill>
                  <a:srgbClr val="E71735"/>
                </a:solidFill>
              </a:rPr>
              <a:t>NEW</a:t>
            </a:r>
            <a:r>
              <a:rPr lang="en-US" sz="1600" smtClean="0"/>
              <a:t> Refinish Solution</a:t>
            </a:r>
          </a:p>
        </p:txBody>
      </p:sp>
      <p:pic>
        <p:nvPicPr>
          <p:cNvPr id="56322" name="Content Placeholder 9"/>
          <p:cNvPicPr>
            <a:picLocks noGrp="1" noChangeAspect="1"/>
          </p:cNvPicPr>
          <p:nvPr>
            <p:ph sz="quarter" idx="13"/>
          </p:nvPr>
        </p:nvPicPr>
        <p:blipFill>
          <a:blip r:embed="rId3"/>
          <a:srcRect/>
          <a:stretch>
            <a:fillRect/>
          </a:stretch>
        </p:blipFill>
        <p:spPr>
          <a:xfrm>
            <a:off x="685800" y="55563"/>
            <a:ext cx="7010400" cy="6116637"/>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p:cNvSpPr>
          <p:nvPr>
            <p:ph type="body" idx="4294967295"/>
          </p:nvPr>
        </p:nvSpPr>
        <p:spPr>
          <a:xfrm>
            <a:off x="685800" y="2209800"/>
            <a:ext cx="7162800" cy="3733800"/>
          </a:xfrm>
        </p:spPr>
        <p:txBody>
          <a:bodyPr/>
          <a:lstStyle/>
          <a:p>
            <a:r>
              <a:rPr lang="en-US" smtClean="0"/>
              <a:t>Instances where traditional drum and edger sanding is recommended to achieve full restoration :</a:t>
            </a:r>
          </a:p>
          <a:p>
            <a:pPr lvl="1"/>
            <a:r>
              <a:rPr lang="en-US" sz="2200" smtClean="0"/>
              <a:t>Newly installed raw wood floors, which must be leveled with aggressive drum and edger sanders. </a:t>
            </a:r>
          </a:p>
          <a:p>
            <a:pPr lvl="1"/>
            <a:r>
              <a:rPr lang="en-US" sz="2200" smtClean="0"/>
              <a:t>Floors that are severely water damaged.</a:t>
            </a:r>
          </a:p>
          <a:p>
            <a:pPr lvl="1"/>
            <a:r>
              <a:rPr lang="en-US" sz="2200" smtClean="0"/>
              <a:t>Termite damaged floors.</a:t>
            </a:r>
          </a:p>
          <a:p>
            <a:pPr lvl="1"/>
            <a:r>
              <a:rPr lang="en-US" sz="2200" smtClean="0"/>
              <a:t>Floors that require a color change.</a:t>
            </a:r>
          </a:p>
          <a:p>
            <a:pPr lvl="1"/>
            <a:r>
              <a:rPr lang="en-US" sz="2200" smtClean="0"/>
              <a:t>Floors that require sanding error corrections</a:t>
            </a:r>
          </a:p>
          <a:p>
            <a:pPr lvl="1"/>
            <a:r>
              <a:rPr lang="en-US" sz="2200" smtClean="0"/>
              <a:t>Finish system failure.</a:t>
            </a:r>
            <a:endParaRPr lang="en-US" sz="1000" smtClean="0"/>
          </a:p>
        </p:txBody>
      </p:sp>
      <p:pic>
        <p:nvPicPr>
          <p:cNvPr id="71683" name="Picture 4" descr="home_header_left_top"/>
          <p:cNvPicPr>
            <a:picLocks noChangeAspect="1" noChangeArrowheads="1"/>
          </p:cNvPicPr>
          <p:nvPr/>
        </p:nvPicPr>
        <p:blipFill>
          <a:blip r:embed="rId3"/>
          <a:srcRect/>
          <a:stretch>
            <a:fillRect/>
          </a:stretch>
        </p:blipFill>
        <p:spPr bwMode="auto">
          <a:xfrm>
            <a:off x="2971800" y="228600"/>
            <a:ext cx="2133600" cy="893763"/>
          </a:xfrm>
          <a:prstGeom prst="rect">
            <a:avLst/>
          </a:prstGeom>
          <a:noFill/>
          <a:ln w="9525">
            <a:noFill/>
            <a:miter lim="800000"/>
            <a:headEnd/>
            <a:tailEnd/>
          </a:ln>
        </p:spPr>
      </p:pic>
      <p:sp>
        <p:nvSpPr>
          <p:cNvPr id="71684" name="Text Box 5"/>
          <p:cNvSpPr txBox="1">
            <a:spLocks noChangeArrowheads="1"/>
          </p:cNvSpPr>
          <p:nvPr/>
        </p:nvSpPr>
        <p:spPr bwMode="auto">
          <a:xfrm>
            <a:off x="2819400" y="1143000"/>
            <a:ext cx="2514600" cy="366713"/>
          </a:xfrm>
          <a:prstGeom prst="rect">
            <a:avLst/>
          </a:prstGeom>
          <a:noFill/>
          <a:ln w="9525">
            <a:noFill/>
            <a:miter lim="800000"/>
            <a:headEnd/>
            <a:tailEnd/>
          </a:ln>
        </p:spPr>
        <p:txBody>
          <a:bodyPr>
            <a:spAutoFit/>
          </a:bodyPr>
          <a:lstStyle/>
          <a:p>
            <a:pPr algn="ctr"/>
            <a:r>
              <a:rPr lang="en-US" b="1" i="1">
                <a:solidFill>
                  <a:srgbClr val="E71735"/>
                </a:solidFill>
              </a:rPr>
              <a:t>New</a:t>
            </a:r>
            <a:r>
              <a:rPr lang="en-US" b="1"/>
              <a:t> Refinish Solution</a:t>
            </a:r>
          </a:p>
        </p:txBody>
      </p:sp>
      <p:sp>
        <p:nvSpPr>
          <p:cNvPr id="71685" name="Text Box 6"/>
          <p:cNvSpPr txBox="1">
            <a:spLocks noChangeArrowheads="1"/>
          </p:cNvSpPr>
          <p:nvPr/>
        </p:nvSpPr>
        <p:spPr bwMode="auto">
          <a:xfrm>
            <a:off x="2667000" y="1600200"/>
            <a:ext cx="2667000" cy="457200"/>
          </a:xfrm>
          <a:prstGeom prst="rect">
            <a:avLst/>
          </a:prstGeom>
          <a:noFill/>
          <a:ln w="9525">
            <a:noFill/>
            <a:miter lim="800000"/>
            <a:headEnd/>
            <a:tailEnd/>
          </a:ln>
        </p:spPr>
        <p:txBody>
          <a:bodyPr>
            <a:spAutoFit/>
          </a:bodyPr>
          <a:lstStyle/>
          <a:p>
            <a:pPr algn="ctr"/>
            <a:r>
              <a:rPr lang="en-US" sz="2400" b="1">
                <a:latin typeface="Calibri" pitchFamily="34" charset="0"/>
              </a:rPr>
              <a:t>Limitations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ontent Placeholder 4"/>
          <p:cNvSpPr>
            <a:spLocks noGrp="1"/>
          </p:cNvSpPr>
          <p:nvPr>
            <p:ph idx="1"/>
          </p:nvPr>
        </p:nvSpPr>
        <p:spPr>
          <a:xfrm>
            <a:off x="304800" y="2514600"/>
            <a:ext cx="7772400" cy="3886200"/>
          </a:xfrm>
        </p:spPr>
        <p:txBody>
          <a:bodyPr/>
          <a:lstStyle/>
          <a:p>
            <a:pPr eaLnBrk="1" hangingPunct="1"/>
            <a:r>
              <a:rPr lang="en-US" smtClean="0"/>
              <a:t> Mr. Sandman’s </a:t>
            </a:r>
            <a:r>
              <a:rPr lang="en-US" i="1" smtClean="0">
                <a:solidFill>
                  <a:srgbClr val="E71735"/>
                </a:solidFill>
              </a:rPr>
              <a:t>New </a:t>
            </a:r>
            <a:r>
              <a:rPr lang="en-US" smtClean="0"/>
              <a:t>Refinish Solution for Wood Floor Refinishing &amp; More is a revolutionary sanding and refinishing process that eliminates the need for the use of a drum sander and edger.  Less time sanding and removing large amounts of material means less mess and floors that can be restored to a like-new condition even when worn out.  It extends the life of the floor at a FRACTION of the cost of traditional sanding.</a:t>
            </a:r>
          </a:p>
          <a:p>
            <a:pPr eaLnBrk="1" hangingPunct="1"/>
            <a:r>
              <a:rPr lang="en-US" smtClean="0"/>
              <a:t>As a prep solution, finishes can be easily re-coated if a polyurethane system is used.</a:t>
            </a:r>
          </a:p>
          <a:p>
            <a:pPr eaLnBrk="1" hangingPunct="1"/>
            <a:r>
              <a:rPr lang="en-US" smtClean="0"/>
              <a:t>License opportunities available!</a:t>
            </a:r>
          </a:p>
          <a:p>
            <a:pPr eaLnBrk="1" hangingPunct="1"/>
            <a:r>
              <a:rPr lang="en-US" smtClean="0"/>
              <a:t>To contact Anthony, please email MrSandman61@gmail.com</a:t>
            </a:r>
          </a:p>
        </p:txBody>
      </p:sp>
      <p:pic>
        <p:nvPicPr>
          <p:cNvPr id="62466" name="Picture 5" descr="home_header_left_top"/>
          <p:cNvPicPr>
            <a:picLocks noChangeAspect="1" noChangeArrowheads="1"/>
          </p:cNvPicPr>
          <p:nvPr/>
        </p:nvPicPr>
        <p:blipFill>
          <a:blip r:embed="rId3"/>
          <a:srcRect/>
          <a:stretch>
            <a:fillRect/>
          </a:stretch>
        </p:blipFill>
        <p:spPr bwMode="auto">
          <a:xfrm>
            <a:off x="304800" y="609600"/>
            <a:ext cx="2895600" cy="1212850"/>
          </a:xfrm>
          <a:prstGeom prst="rect">
            <a:avLst/>
          </a:prstGeom>
          <a:noFill/>
          <a:ln w="9525">
            <a:noFill/>
            <a:miter lim="800000"/>
            <a:headEnd/>
            <a:tailEnd/>
          </a:ln>
        </p:spPr>
      </p:pic>
      <p:sp>
        <p:nvSpPr>
          <p:cNvPr id="62467" name="Text Box 6"/>
          <p:cNvSpPr txBox="1">
            <a:spLocks noChangeArrowheads="1"/>
          </p:cNvSpPr>
          <p:nvPr/>
        </p:nvSpPr>
        <p:spPr bwMode="auto">
          <a:xfrm>
            <a:off x="4191000" y="692150"/>
            <a:ext cx="2339975" cy="641350"/>
          </a:xfrm>
          <a:prstGeom prst="rect">
            <a:avLst/>
          </a:prstGeom>
          <a:noFill/>
          <a:ln w="9525">
            <a:noFill/>
            <a:miter lim="800000"/>
            <a:headEnd/>
            <a:tailEnd/>
          </a:ln>
        </p:spPr>
        <p:txBody>
          <a:bodyPr wrap="none">
            <a:spAutoFit/>
          </a:bodyPr>
          <a:lstStyle/>
          <a:p>
            <a:r>
              <a:rPr lang="en-US" sz="3600"/>
              <a:t>Conclusion</a:t>
            </a:r>
          </a:p>
        </p:txBody>
      </p:sp>
      <p:sp>
        <p:nvSpPr>
          <p:cNvPr id="62468" name="Text Box 7"/>
          <p:cNvSpPr txBox="1">
            <a:spLocks noChangeArrowheads="1"/>
          </p:cNvSpPr>
          <p:nvPr/>
        </p:nvSpPr>
        <p:spPr bwMode="auto">
          <a:xfrm>
            <a:off x="533400" y="1905000"/>
            <a:ext cx="2473325" cy="366713"/>
          </a:xfrm>
          <a:prstGeom prst="rect">
            <a:avLst/>
          </a:prstGeom>
          <a:noFill/>
          <a:ln w="9525">
            <a:noFill/>
            <a:miter lim="800000"/>
            <a:headEnd/>
            <a:tailEnd/>
          </a:ln>
        </p:spPr>
        <p:txBody>
          <a:bodyPr>
            <a:spAutoFit/>
          </a:bodyPr>
          <a:lstStyle/>
          <a:p>
            <a:r>
              <a:rPr lang="en-US" b="1" i="1">
                <a:solidFill>
                  <a:srgbClr val="E71735"/>
                </a:solidFill>
              </a:rPr>
              <a:t>New</a:t>
            </a:r>
            <a:r>
              <a:rPr lang="en-US" b="1">
                <a:solidFill>
                  <a:schemeClr val="tx1"/>
                </a:solidFill>
              </a:rPr>
              <a:t> Refinish Solution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4294967295"/>
          </p:nvPr>
        </p:nvSpPr>
        <p:spPr>
          <a:xfrm>
            <a:off x="685800" y="1752600"/>
            <a:ext cx="7315200" cy="4724400"/>
          </a:xfrm>
        </p:spPr>
        <p:txBody>
          <a:bodyPr/>
          <a:lstStyle/>
          <a:p>
            <a:pPr marL="457200" lvl="1" indent="0" eaLnBrk="1" hangingPunct="1"/>
            <a:r>
              <a:rPr lang="en-US" sz="2400" smtClean="0"/>
              <a:t>Finishing</a:t>
            </a:r>
          </a:p>
          <a:p>
            <a:pPr marL="1143000" lvl="2" eaLnBrk="1" hangingPunct="1"/>
            <a:r>
              <a:rPr lang="en-US" sz="1600" smtClean="0"/>
              <a:t>A one or two coat polyurethane system is currently being used.</a:t>
            </a:r>
          </a:p>
          <a:p>
            <a:pPr marL="1143000" lvl="2" eaLnBrk="1" hangingPunct="1"/>
            <a:r>
              <a:rPr lang="en-US" sz="1600" smtClean="0"/>
              <a:t>This particular panel showcases a four coat system</a:t>
            </a:r>
          </a:p>
          <a:p>
            <a:pPr marL="1143000" lvl="2" eaLnBrk="1" hangingPunct="1"/>
            <a:r>
              <a:rPr lang="en-US" sz="1600" smtClean="0"/>
              <a:t>As a prep tack solution, the solution can be used to tack a finish system that has cured and is relatively clean for immediate finishing</a:t>
            </a:r>
          </a:p>
          <a:p>
            <a:pPr eaLnBrk="1" hangingPunct="1"/>
            <a:endParaRPr lang="en-US" sz="3000" smtClean="0"/>
          </a:p>
        </p:txBody>
      </p:sp>
      <p:sp>
        <p:nvSpPr>
          <p:cNvPr id="68611" name="Rectangle 5"/>
          <p:cNvSpPr>
            <a:spLocks noChangeArrowheads="1"/>
          </p:cNvSpPr>
          <p:nvPr/>
        </p:nvSpPr>
        <p:spPr bwMode="auto">
          <a:xfrm>
            <a:off x="3124200" y="1295400"/>
            <a:ext cx="4730750" cy="457200"/>
          </a:xfrm>
          <a:prstGeom prst="rect">
            <a:avLst/>
          </a:prstGeom>
          <a:noFill/>
          <a:ln w="9525">
            <a:noFill/>
            <a:miter lim="800000"/>
            <a:headEnd/>
            <a:tailEnd/>
          </a:ln>
        </p:spPr>
        <p:txBody>
          <a:bodyPr>
            <a:spAutoFit/>
          </a:bodyPr>
          <a:lstStyle/>
          <a:p>
            <a:r>
              <a:rPr lang="en-US" sz="2400" b="1" i="1">
                <a:solidFill>
                  <a:srgbClr val="E71735"/>
                </a:solidFill>
                <a:latin typeface="Arial" charset="0"/>
              </a:rPr>
              <a:t>New</a:t>
            </a:r>
            <a:r>
              <a:rPr lang="en-US" sz="2400" b="1">
                <a:solidFill>
                  <a:schemeClr val="tx1"/>
                </a:solidFill>
                <a:latin typeface="Arial" charset="0"/>
              </a:rPr>
              <a:t> Refinish Solution</a:t>
            </a:r>
          </a:p>
        </p:txBody>
      </p:sp>
      <p:pic>
        <p:nvPicPr>
          <p:cNvPr id="68612" name="Picture 6" descr="home_header_left_top"/>
          <p:cNvPicPr>
            <a:picLocks noChangeAspect="1" noChangeArrowheads="1"/>
          </p:cNvPicPr>
          <p:nvPr/>
        </p:nvPicPr>
        <p:blipFill>
          <a:blip r:embed="rId3"/>
          <a:srcRect/>
          <a:stretch>
            <a:fillRect/>
          </a:stretch>
        </p:blipFill>
        <p:spPr bwMode="auto">
          <a:xfrm>
            <a:off x="457200" y="228600"/>
            <a:ext cx="2514600" cy="1050925"/>
          </a:xfrm>
          <a:prstGeom prst="rect">
            <a:avLst/>
          </a:prstGeom>
          <a:noFill/>
          <a:ln w="9525">
            <a:noFill/>
            <a:miter lim="800000"/>
            <a:headEnd/>
            <a:tailEnd/>
          </a:ln>
        </p:spPr>
      </p:pic>
      <p:pic>
        <p:nvPicPr>
          <p:cNvPr id="68613" name="Picture 5"/>
          <p:cNvPicPr>
            <a:picLocks noChangeAspect="1"/>
          </p:cNvPicPr>
          <p:nvPr/>
        </p:nvPicPr>
        <p:blipFill>
          <a:blip r:embed="rId4"/>
          <a:srcRect/>
          <a:stretch>
            <a:fillRect/>
          </a:stretch>
        </p:blipFill>
        <p:spPr bwMode="auto">
          <a:xfrm>
            <a:off x="990600" y="3429000"/>
            <a:ext cx="6553200" cy="2779713"/>
          </a:xfrm>
          <a:prstGeom prst="rect">
            <a:avLst/>
          </a:prstGeom>
          <a:noFill/>
          <a:ln w="9525">
            <a:noFill/>
            <a:miter lim="800000"/>
            <a:headEnd/>
            <a:tailEnd/>
          </a:ln>
        </p:spPr>
      </p:pic>
      <p:sp>
        <p:nvSpPr>
          <p:cNvPr id="68614" name="Text Box 7"/>
          <p:cNvSpPr txBox="1">
            <a:spLocks noChangeArrowheads="1"/>
          </p:cNvSpPr>
          <p:nvPr/>
        </p:nvSpPr>
        <p:spPr bwMode="auto">
          <a:xfrm>
            <a:off x="3276600" y="228600"/>
            <a:ext cx="4724400" cy="579438"/>
          </a:xfrm>
          <a:prstGeom prst="rect">
            <a:avLst/>
          </a:prstGeom>
          <a:noFill/>
          <a:ln w="9525">
            <a:noFill/>
            <a:miter lim="800000"/>
            <a:headEnd/>
            <a:tailEnd/>
          </a:ln>
        </p:spPr>
        <p:txBody>
          <a:bodyPr>
            <a:spAutoFit/>
          </a:bodyPr>
          <a:lstStyle/>
          <a:p>
            <a:r>
              <a:rPr lang="en-US" sz="3200"/>
              <a:t>The Process:  Step 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Placeholder 2"/>
          <p:cNvSpPr>
            <a:spLocks noGrp="1"/>
          </p:cNvSpPr>
          <p:nvPr>
            <p:ph type="body" idx="1"/>
          </p:nvPr>
        </p:nvSpPr>
        <p:spPr>
          <a:xfrm>
            <a:off x="457200" y="2590800"/>
            <a:ext cx="3657600" cy="715963"/>
          </a:xfrm>
        </p:spPr>
        <p:txBody>
          <a:bodyPr/>
          <a:lstStyle/>
          <a:p>
            <a:pPr eaLnBrk="1" hangingPunct="1">
              <a:lnSpc>
                <a:spcPct val="90000"/>
              </a:lnSpc>
            </a:pPr>
            <a:r>
              <a:rPr lang="en-US" sz="2100" smtClean="0"/>
              <a:t>Fifteen-year old urethane finish on stained Red Oak</a:t>
            </a:r>
          </a:p>
        </p:txBody>
      </p:sp>
      <p:pic>
        <p:nvPicPr>
          <p:cNvPr id="21506" name="Content Placeholder 6"/>
          <p:cNvPicPr>
            <a:picLocks noGrp="1" noChangeAspect="1"/>
          </p:cNvPicPr>
          <p:nvPr>
            <p:ph sz="half" idx="2"/>
          </p:nvPr>
        </p:nvPicPr>
        <p:blipFill>
          <a:blip r:embed="rId3"/>
          <a:srcRect/>
          <a:stretch>
            <a:fillRect/>
          </a:stretch>
        </p:blipFill>
        <p:spPr>
          <a:xfrm>
            <a:off x="457200" y="3886200"/>
            <a:ext cx="3657600" cy="2459038"/>
          </a:xfrm>
        </p:spPr>
      </p:pic>
      <p:sp>
        <p:nvSpPr>
          <p:cNvPr id="21507" name="Text Placeholder 4"/>
          <p:cNvSpPr>
            <a:spLocks noGrp="1"/>
          </p:cNvSpPr>
          <p:nvPr>
            <p:ph type="body" sz="quarter" idx="3"/>
          </p:nvPr>
        </p:nvSpPr>
        <p:spPr>
          <a:xfrm>
            <a:off x="4495800" y="2743200"/>
            <a:ext cx="3657600" cy="914400"/>
          </a:xfrm>
        </p:spPr>
        <p:txBody>
          <a:bodyPr/>
          <a:lstStyle/>
          <a:p>
            <a:pPr eaLnBrk="1" hangingPunct="1">
              <a:lnSpc>
                <a:spcPct val="90000"/>
              </a:lnSpc>
            </a:pPr>
            <a:r>
              <a:rPr lang="en-US" sz="2100" smtClean="0"/>
              <a:t>Stained Red Oak: After completing solution and sanding process</a:t>
            </a:r>
          </a:p>
        </p:txBody>
      </p:sp>
      <p:pic>
        <p:nvPicPr>
          <p:cNvPr id="21508" name="Content Placeholder 7"/>
          <p:cNvPicPr>
            <a:picLocks noGrp="1" noChangeAspect="1"/>
          </p:cNvPicPr>
          <p:nvPr>
            <p:ph sz="quarter" idx="4"/>
          </p:nvPr>
        </p:nvPicPr>
        <p:blipFill>
          <a:blip r:embed="rId4"/>
          <a:srcRect/>
          <a:stretch>
            <a:fillRect/>
          </a:stretch>
        </p:blipFill>
        <p:spPr>
          <a:xfrm>
            <a:off x="4419600" y="3886200"/>
            <a:ext cx="3657600" cy="2459038"/>
          </a:xfrm>
        </p:spPr>
      </p:pic>
      <p:pic>
        <p:nvPicPr>
          <p:cNvPr id="21509" name="Picture 7" descr="home_header_left_top"/>
          <p:cNvPicPr>
            <a:picLocks noChangeAspect="1" noChangeArrowheads="1"/>
          </p:cNvPicPr>
          <p:nvPr/>
        </p:nvPicPr>
        <p:blipFill>
          <a:blip r:embed="rId5"/>
          <a:srcRect/>
          <a:stretch>
            <a:fillRect/>
          </a:stretch>
        </p:blipFill>
        <p:spPr bwMode="auto">
          <a:xfrm>
            <a:off x="2971800" y="228600"/>
            <a:ext cx="2286000" cy="957263"/>
          </a:xfrm>
          <a:prstGeom prst="rect">
            <a:avLst/>
          </a:prstGeom>
          <a:noFill/>
          <a:ln w="9525">
            <a:noFill/>
            <a:miter lim="800000"/>
            <a:headEnd/>
            <a:tailEnd/>
          </a:ln>
        </p:spPr>
      </p:pic>
      <p:sp>
        <p:nvSpPr>
          <p:cNvPr id="21510" name="Rectangle 8"/>
          <p:cNvSpPr>
            <a:spLocks noChangeArrowheads="1"/>
          </p:cNvSpPr>
          <p:nvPr/>
        </p:nvSpPr>
        <p:spPr bwMode="auto">
          <a:xfrm>
            <a:off x="2895600" y="1219200"/>
            <a:ext cx="2597150" cy="366713"/>
          </a:xfrm>
          <a:prstGeom prst="rect">
            <a:avLst/>
          </a:prstGeom>
          <a:noFill/>
          <a:ln w="9525">
            <a:noFill/>
            <a:miter lim="800000"/>
            <a:headEnd/>
            <a:tailEnd/>
          </a:ln>
        </p:spPr>
        <p:txBody>
          <a:bodyPr wrap="none">
            <a:spAutoFit/>
          </a:bodyPr>
          <a:lstStyle/>
          <a:p>
            <a:pPr algn="ctr"/>
            <a:r>
              <a:rPr lang="en-US" b="1" i="1">
                <a:solidFill>
                  <a:srgbClr val="E71735"/>
                </a:solidFill>
                <a:latin typeface="Arial" charset="0"/>
              </a:rPr>
              <a:t>New</a:t>
            </a:r>
            <a:r>
              <a:rPr lang="en-US" b="1">
                <a:latin typeface="Arial" charset="0"/>
              </a:rPr>
              <a:t> Refinish Solution</a:t>
            </a:r>
          </a:p>
        </p:txBody>
      </p:sp>
      <p:sp>
        <p:nvSpPr>
          <p:cNvPr id="21511" name="Text Box 9"/>
          <p:cNvSpPr txBox="1">
            <a:spLocks noChangeArrowheads="1"/>
          </p:cNvSpPr>
          <p:nvPr/>
        </p:nvSpPr>
        <p:spPr bwMode="auto">
          <a:xfrm>
            <a:off x="381000" y="1752600"/>
            <a:ext cx="7620000" cy="793750"/>
          </a:xfrm>
          <a:prstGeom prst="rect">
            <a:avLst/>
          </a:prstGeom>
          <a:noFill/>
          <a:ln w="9525">
            <a:noFill/>
            <a:miter lim="800000"/>
            <a:headEnd/>
            <a:tailEnd/>
          </a:ln>
        </p:spPr>
        <p:txBody>
          <a:bodyPr>
            <a:spAutoFit/>
          </a:bodyPr>
          <a:lstStyle/>
          <a:p>
            <a:pPr algn="ctr"/>
            <a:r>
              <a:rPr lang="en-US" sz="4600"/>
              <a:t>Before &amp; After: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Placeholder 2"/>
          <p:cNvSpPr>
            <a:spLocks noGrp="1"/>
          </p:cNvSpPr>
          <p:nvPr>
            <p:ph type="body" idx="1"/>
          </p:nvPr>
        </p:nvSpPr>
        <p:spPr>
          <a:xfrm>
            <a:off x="838200" y="2667000"/>
            <a:ext cx="2971800" cy="533400"/>
          </a:xfrm>
        </p:spPr>
        <p:txBody>
          <a:bodyPr/>
          <a:lstStyle/>
          <a:p>
            <a:pPr eaLnBrk="1" hangingPunct="1"/>
            <a:r>
              <a:rPr lang="en-US" sz="2100" smtClean="0">
                <a:latin typeface="Baskerville Old Face"/>
              </a:rPr>
              <a:t>Oak stair treads</a:t>
            </a:r>
          </a:p>
        </p:txBody>
      </p:sp>
      <p:pic>
        <p:nvPicPr>
          <p:cNvPr id="23554" name="Content Placeholder 6"/>
          <p:cNvPicPr>
            <a:picLocks noGrp="1" noChangeAspect="1"/>
          </p:cNvPicPr>
          <p:nvPr>
            <p:ph sz="half" idx="2"/>
          </p:nvPr>
        </p:nvPicPr>
        <p:blipFill>
          <a:blip r:embed="rId3"/>
          <a:srcRect/>
          <a:stretch>
            <a:fillRect/>
          </a:stretch>
        </p:blipFill>
        <p:spPr>
          <a:xfrm>
            <a:off x="838200" y="3276600"/>
            <a:ext cx="3048000" cy="3341688"/>
          </a:xfrm>
        </p:spPr>
      </p:pic>
      <p:sp>
        <p:nvSpPr>
          <p:cNvPr id="23555" name="Text Placeholder 4"/>
          <p:cNvSpPr>
            <a:spLocks noGrp="1"/>
          </p:cNvSpPr>
          <p:nvPr>
            <p:ph type="body" sz="quarter" idx="3"/>
          </p:nvPr>
        </p:nvSpPr>
        <p:spPr>
          <a:xfrm>
            <a:off x="4724400" y="2819400"/>
            <a:ext cx="2743200" cy="381000"/>
          </a:xfrm>
        </p:spPr>
        <p:txBody>
          <a:bodyPr/>
          <a:lstStyle/>
          <a:p>
            <a:pPr eaLnBrk="1" hangingPunct="1">
              <a:lnSpc>
                <a:spcPct val="90000"/>
              </a:lnSpc>
            </a:pPr>
            <a:r>
              <a:rPr lang="en-US" sz="2100" smtClean="0">
                <a:latin typeface="Baskerville Old Face"/>
              </a:rPr>
              <a:t>Oak stair treads</a:t>
            </a:r>
          </a:p>
        </p:txBody>
      </p:sp>
      <p:pic>
        <p:nvPicPr>
          <p:cNvPr id="23556" name="Content Placeholder 7"/>
          <p:cNvPicPr>
            <a:picLocks noGrp="1" noChangeAspect="1"/>
          </p:cNvPicPr>
          <p:nvPr>
            <p:ph sz="quarter" idx="4"/>
          </p:nvPr>
        </p:nvPicPr>
        <p:blipFill>
          <a:blip r:embed="rId4"/>
          <a:srcRect/>
          <a:stretch>
            <a:fillRect/>
          </a:stretch>
        </p:blipFill>
        <p:spPr>
          <a:xfrm>
            <a:off x="4495800" y="3276600"/>
            <a:ext cx="3146425" cy="3338513"/>
          </a:xfrm>
        </p:spPr>
      </p:pic>
      <p:pic>
        <p:nvPicPr>
          <p:cNvPr id="23557" name="Picture 7" descr="home_header_left_top"/>
          <p:cNvPicPr>
            <a:picLocks noChangeAspect="1" noChangeArrowheads="1"/>
          </p:cNvPicPr>
          <p:nvPr/>
        </p:nvPicPr>
        <p:blipFill>
          <a:blip r:embed="rId5"/>
          <a:srcRect/>
          <a:stretch>
            <a:fillRect/>
          </a:stretch>
        </p:blipFill>
        <p:spPr bwMode="auto">
          <a:xfrm>
            <a:off x="2971800" y="304800"/>
            <a:ext cx="2438400" cy="1020763"/>
          </a:xfrm>
          <a:prstGeom prst="rect">
            <a:avLst/>
          </a:prstGeom>
          <a:noFill/>
          <a:ln w="9525">
            <a:noFill/>
            <a:miter lim="800000"/>
            <a:headEnd/>
            <a:tailEnd/>
          </a:ln>
        </p:spPr>
      </p:pic>
      <p:sp>
        <p:nvSpPr>
          <p:cNvPr id="23558" name="Rectangle 9"/>
          <p:cNvSpPr>
            <a:spLocks noChangeArrowheads="1"/>
          </p:cNvSpPr>
          <p:nvPr/>
        </p:nvSpPr>
        <p:spPr bwMode="auto">
          <a:xfrm>
            <a:off x="2895600" y="1371600"/>
            <a:ext cx="2597150" cy="366713"/>
          </a:xfrm>
          <a:prstGeom prst="rect">
            <a:avLst/>
          </a:prstGeom>
          <a:noFill/>
          <a:ln w="9525">
            <a:noFill/>
            <a:miter lim="800000"/>
            <a:headEnd/>
            <a:tailEnd/>
          </a:ln>
        </p:spPr>
        <p:txBody>
          <a:bodyPr wrap="none">
            <a:spAutoFit/>
          </a:bodyPr>
          <a:lstStyle/>
          <a:p>
            <a:pPr algn="ctr"/>
            <a:r>
              <a:rPr lang="en-US" b="1" i="1">
                <a:solidFill>
                  <a:srgbClr val="E71735"/>
                </a:solidFill>
                <a:latin typeface="Arial" charset="0"/>
              </a:rPr>
              <a:t>New</a:t>
            </a:r>
            <a:r>
              <a:rPr lang="en-US" b="1">
                <a:latin typeface="Arial" charset="0"/>
              </a:rPr>
              <a:t> Refinish Solution</a:t>
            </a:r>
          </a:p>
        </p:txBody>
      </p:sp>
      <p:sp>
        <p:nvSpPr>
          <p:cNvPr id="23559" name="Text Box 9"/>
          <p:cNvSpPr txBox="1">
            <a:spLocks noChangeArrowheads="1"/>
          </p:cNvSpPr>
          <p:nvPr/>
        </p:nvSpPr>
        <p:spPr bwMode="auto">
          <a:xfrm>
            <a:off x="762000" y="1905000"/>
            <a:ext cx="7239000" cy="793750"/>
          </a:xfrm>
          <a:prstGeom prst="rect">
            <a:avLst/>
          </a:prstGeom>
          <a:noFill/>
          <a:ln w="9525">
            <a:noFill/>
            <a:miter lim="800000"/>
            <a:headEnd/>
            <a:tailEnd/>
          </a:ln>
        </p:spPr>
        <p:txBody>
          <a:bodyPr>
            <a:spAutoFit/>
          </a:bodyPr>
          <a:lstStyle/>
          <a:p>
            <a:pPr algn="ctr"/>
            <a:r>
              <a:rPr lang="en-US" sz="4600"/>
              <a:t>Before &amp; After: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Placeholder 2"/>
          <p:cNvSpPr>
            <a:spLocks noGrp="1"/>
          </p:cNvSpPr>
          <p:nvPr>
            <p:ph type="body" idx="1"/>
          </p:nvPr>
        </p:nvSpPr>
        <p:spPr>
          <a:xfrm>
            <a:off x="457200" y="2743200"/>
            <a:ext cx="3657600" cy="381000"/>
          </a:xfrm>
        </p:spPr>
        <p:txBody>
          <a:bodyPr/>
          <a:lstStyle/>
          <a:p>
            <a:pPr eaLnBrk="1" hangingPunct="1">
              <a:lnSpc>
                <a:spcPct val="90000"/>
              </a:lnSpc>
            </a:pPr>
            <a:r>
              <a:rPr lang="en-US" sz="2100" smtClean="0"/>
              <a:t>Bamboo floor</a:t>
            </a:r>
          </a:p>
        </p:txBody>
      </p:sp>
      <p:pic>
        <p:nvPicPr>
          <p:cNvPr id="25602" name="Content Placeholder 9"/>
          <p:cNvPicPr>
            <a:picLocks noGrp="1" noChangeAspect="1"/>
          </p:cNvPicPr>
          <p:nvPr>
            <p:ph sz="half" idx="2"/>
          </p:nvPr>
        </p:nvPicPr>
        <p:blipFill>
          <a:blip r:embed="rId3"/>
          <a:srcRect/>
          <a:stretch>
            <a:fillRect/>
          </a:stretch>
        </p:blipFill>
        <p:spPr>
          <a:xfrm>
            <a:off x="457200" y="3124200"/>
            <a:ext cx="3657600" cy="3519488"/>
          </a:xfrm>
        </p:spPr>
      </p:pic>
      <p:sp>
        <p:nvSpPr>
          <p:cNvPr id="25603" name="Text Placeholder 4"/>
          <p:cNvSpPr>
            <a:spLocks noGrp="1"/>
          </p:cNvSpPr>
          <p:nvPr>
            <p:ph type="body" sz="quarter" idx="3"/>
          </p:nvPr>
        </p:nvSpPr>
        <p:spPr>
          <a:xfrm>
            <a:off x="4419600" y="2743200"/>
            <a:ext cx="3657600" cy="381000"/>
          </a:xfrm>
        </p:spPr>
        <p:txBody>
          <a:bodyPr/>
          <a:lstStyle/>
          <a:p>
            <a:pPr eaLnBrk="1" hangingPunct="1"/>
            <a:r>
              <a:rPr lang="en-US" sz="2100" smtClean="0"/>
              <a:t>Bamboo floor</a:t>
            </a:r>
          </a:p>
        </p:txBody>
      </p:sp>
      <p:pic>
        <p:nvPicPr>
          <p:cNvPr id="25604" name="Content Placeholder 11"/>
          <p:cNvPicPr>
            <a:picLocks noGrp="1" noChangeAspect="1"/>
          </p:cNvPicPr>
          <p:nvPr>
            <p:ph sz="quarter" idx="4"/>
          </p:nvPr>
        </p:nvPicPr>
        <p:blipFill>
          <a:blip r:embed="rId4"/>
          <a:srcRect/>
          <a:stretch>
            <a:fillRect/>
          </a:stretch>
        </p:blipFill>
        <p:spPr>
          <a:xfrm>
            <a:off x="4419600" y="3124200"/>
            <a:ext cx="3657600" cy="3516313"/>
          </a:xfrm>
        </p:spPr>
      </p:pic>
      <p:pic>
        <p:nvPicPr>
          <p:cNvPr id="25605" name="Picture 7" descr="home_header_left_top"/>
          <p:cNvPicPr>
            <a:picLocks noChangeAspect="1" noChangeArrowheads="1"/>
          </p:cNvPicPr>
          <p:nvPr/>
        </p:nvPicPr>
        <p:blipFill>
          <a:blip r:embed="rId5"/>
          <a:srcRect/>
          <a:stretch>
            <a:fillRect/>
          </a:stretch>
        </p:blipFill>
        <p:spPr bwMode="auto">
          <a:xfrm>
            <a:off x="2971800" y="152400"/>
            <a:ext cx="2514600" cy="1052513"/>
          </a:xfrm>
          <a:prstGeom prst="rect">
            <a:avLst/>
          </a:prstGeom>
          <a:noFill/>
          <a:ln w="9525">
            <a:noFill/>
            <a:miter lim="800000"/>
            <a:headEnd/>
            <a:tailEnd/>
          </a:ln>
        </p:spPr>
      </p:pic>
      <p:sp>
        <p:nvSpPr>
          <p:cNvPr id="25606" name="Rectangle 8"/>
          <p:cNvSpPr>
            <a:spLocks noChangeArrowheads="1"/>
          </p:cNvSpPr>
          <p:nvPr/>
        </p:nvSpPr>
        <p:spPr bwMode="auto">
          <a:xfrm>
            <a:off x="2819400" y="1219200"/>
            <a:ext cx="2895600" cy="366713"/>
          </a:xfrm>
          <a:prstGeom prst="rect">
            <a:avLst/>
          </a:prstGeom>
          <a:noFill/>
          <a:ln w="9525">
            <a:noFill/>
            <a:miter lim="800000"/>
            <a:headEnd/>
            <a:tailEnd/>
          </a:ln>
        </p:spPr>
        <p:txBody>
          <a:bodyPr>
            <a:spAutoFit/>
          </a:bodyPr>
          <a:lstStyle/>
          <a:p>
            <a:pPr algn="ctr"/>
            <a:r>
              <a:rPr lang="en-US" b="1" i="1">
                <a:solidFill>
                  <a:srgbClr val="E71735"/>
                </a:solidFill>
                <a:latin typeface="Arial" charset="0"/>
              </a:rPr>
              <a:t>New</a:t>
            </a:r>
            <a:r>
              <a:rPr lang="en-US" b="1">
                <a:latin typeface="Arial" charset="0"/>
              </a:rPr>
              <a:t> Refinish Solution</a:t>
            </a:r>
          </a:p>
        </p:txBody>
      </p:sp>
      <p:sp>
        <p:nvSpPr>
          <p:cNvPr id="25607" name="Text Box 9"/>
          <p:cNvSpPr txBox="1">
            <a:spLocks noChangeArrowheads="1"/>
          </p:cNvSpPr>
          <p:nvPr/>
        </p:nvSpPr>
        <p:spPr bwMode="auto">
          <a:xfrm>
            <a:off x="457200" y="1905000"/>
            <a:ext cx="7543800" cy="793750"/>
          </a:xfrm>
          <a:prstGeom prst="rect">
            <a:avLst/>
          </a:prstGeom>
          <a:noFill/>
          <a:ln w="9525">
            <a:noFill/>
            <a:miter lim="800000"/>
            <a:headEnd/>
            <a:tailEnd/>
          </a:ln>
        </p:spPr>
        <p:txBody>
          <a:bodyPr>
            <a:spAutoFit/>
          </a:bodyPr>
          <a:lstStyle/>
          <a:p>
            <a:pPr algn="ctr"/>
            <a:r>
              <a:rPr lang="en-US" sz="4600"/>
              <a:t>Before &amp; After: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Placeholder 2"/>
          <p:cNvSpPr>
            <a:spLocks noGrp="1"/>
          </p:cNvSpPr>
          <p:nvPr>
            <p:ph type="body" idx="1"/>
          </p:nvPr>
        </p:nvSpPr>
        <p:spPr>
          <a:xfrm>
            <a:off x="381000" y="2514600"/>
            <a:ext cx="3733800" cy="639763"/>
          </a:xfrm>
        </p:spPr>
        <p:txBody>
          <a:bodyPr/>
          <a:lstStyle/>
          <a:p>
            <a:pPr eaLnBrk="1" hangingPunct="1"/>
            <a:r>
              <a:rPr lang="en-US" sz="2100" smtClean="0"/>
              <a:t>Notice areas where the finish is worn off and grayed out.</a:t>
            </a:r>
          </a:p>
        </p:txBody>
      </p:sp>
      <p:pic>
        <p:nvPicPr>
          <p:cNvPr id="27650" name="Content Placeholder 6"/>
          <p:cNvPicPr>
            <a:picLocks noGrp="1" noChangeAspect="1"/>
          </p:cNvPicPr>
          <p:nvPr>
            <p:ph sz="half" idx="2"/>
          </p:nvPr>
        </p:nvPicPr>
        <p:blipFill>
          <a:blip r:embed="rId3"/>
          <a:srcRect/>
          <a:stretch>
            <a:fillRect/>
          </a:stretch>
        </p:blipFill>
        <p:spPr>
          <a:xfrm>
            <a:off x="381000" y="3200400"/>
            <a:ext cx="3733800" cy="3505200"/>
          </a:xfrm>
        </p:spPr>
      </p:pic>
      <p:sp>
        <p:nvSpPr>
          <p:cNvPr id="27651" name="Text Placeholder 4"/>
          <p:cNvSpPr>
            <a:spLocks noGrp="1"/>
          </p:cNvSpPr>
          <p:nvPr>
            <p:ph type="body" sz="quarter" idx="3"/>
          </p:nvPr>
        </p:nvSpPr>
        <p:spPr>
          <a:xfrm>
            <a:off x="4343400" y="2514600"/>
            <a:ext cx="3657600" cy="639763"/>
          </a:xfrm>
        </p:spPr>
        <p:txBody>
          <a:bodyPr/>
          <a:lstStyle/>
          <a:p>
            <a:pPr eaLnBrk="1" hangingPunct="1"/>
            <a:r>
              <a:rPr lang="en-US" sz="2100" smtClean="0"/>
              <a:t>Areas are now restored to almost new unworn condition.</a:t>
            </a:r>
          </a:p>
        </p:txBody>
      </p:sp>
      <p:pic>
        <p:nvPicPr>
          <p:cNvPr id="27652" name="Content Placeholder 7"/>
          <p:cNvPicPr>
            <a:picLocks noGrp="1" noChangeAspect="1"/>
          </p:cNvPicPr>
          <p:nvPr>
            <p:ph sz="quarter" idx="4"/>
          </p:nvPr>
        </p:nvPicPr>
        <p:blipFill>
          <a:blip r:embed="rId4"/>
          <a:srcRect/>
          <a:stretch>
            <a:fillRect/>
          </a:stretch>
        </p:blipFill>
        <p:spPr>
          <a:xfrm>
            <a:off x="4419600" y="3200400"/>
            <a:ext cx="3657600" cy="3505200"/>
          </a:xfrm>
        </p:spPr>
      </p:pic>
      <p:pic>
        <p:nvPicPr>
          <p:cNvPr id="27653" name="Picture 7" descr="home_header_left_top"/>
          <p:cNvPicPr>
            <a:picLocks noChangeAspect="1" noChangeArrowheads="1"/>
          </p:cNvPicPr>
          <p:nvPr/>
        </p:nvPicPr>
        <p:blipFill>
          <a:blip r:embed="rId5"/>
          <a:srcRect/>
          <a:stretch>
            <a:fillRect/>
          </a:stretch>
        </p:blipFill>
        <p:spPr bwMode="auto">
          <a:xfrm>
            <a:off x="2971800" y="304800"/>
            <a:ext cx="2514600" cy="1052513"/>
          </a:xfrm>
          <a:prstGeom prst="rect">
            <a:avLst/>
          </a:prstGeom>
          <a:noFill/>
          <a:ln w="9525">
            <a:noFill/>
            <a:miter lim="800000"/>
            <a:headEnd/>
            <a:tailEnd/>
          </a:ln>
        </p:spPr>
      </p:pic>
      <p:sp>
        <p:nvSpPr>
          <p:cNvPr id="27654" name="Rectangle 8"/>
          <p:cNvSpPr>
            <a:spLocks noChangeArrowheads="1"/>
          </p:cNvSpPr>
          <p:nvPr/>
        </p:nvSpPr>
        <p:spPr bwMode="auto">
          <a:xfrm>
            <a:off x="2743200" y="1447800"/>
            <a:ext cx="3124200" cy="366713"/>
          </a:xfrm>
          <a:prstGeom prst="rect">
            <a:avLst/>
          </a:prstGeom>
          <a:noFill/>
          <a:ln w="9525">
            <a:noFill/>
            <a:miter lim="800000"/>
            <a:headEnd/>
            <a:tailEnd/>
          </a:ln>
        </p:spPr>
        <p:txBody>
          <a:bodyPr>
            <a:spAutoFit/>
          </a:bodyPr>
          <a:lstStyle/>
          <a:p>
            <a:pPr algn="ctr"/>
            <a:r>
              <a:rPr lang="en-US" b="1" i="1">
                <a:solidFill>
                  <a:srgbClr val="E71735"/>
                </a:solidFill>
                <a:latin typeface="Arial" charset="0"/>
              </a:rPr>
              <a:t>New</a:t>
            </a:r>
            <a:r>
              <a:rPr lang="en-US" b="1">
                <a:latin typeface="Arial" charset="0"/>
              </a:rPr>
              <a:t> Refinish Solution</a:t>
            </a:r>
          </a:p>
        </p:txBody>
      </p:sp>
      <p:sp>
        <p:nvSpPr>
          <p:cNvPr id="27655" name="Text Box 9"/>
          <p:cNvSpPr txBox="1">
            <a:spLocks noChangeArrowheads="1"/>
          </p:cNvSpPr>
          <p:nvPr/>
        </p:nvSpPr>
        <p:spPr bwMode="auto">
          <a:xfrm>
            <a:off x="2362200" y="17526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idx="1"/>
          </p:nvPr>
        </p:nvSpPr>
        <p:spPr>
          <a:xfrm>
            <a:off x="457200" y="2514600"/>
            <a:ext cx="3657600" cy="685800"/>
          </a:xfrm>
        </p:spPr>
        <p:txBody>
          <a:bodyPr/>
          <a:lstStyle/>
          <a:p>
            <a:pPr eaLnBrk="1" hangingPunct="1"/>
            <a:r>
              <a:rPr lang="en-US" sz="2100" smtClean="0"/>
              <a:t>Notice the heavy wear in the traffic areas.	</a:t>
            </a:r>
          </a:p>
        </p:txBody>
      </p:sp>
      <p:pic>
        <p:nvPicPr>
          <p:cNvPr id="29698" name="Content Placeholder 6"/>
          <p:cNvPicPr>
            <a:picLocks noGrp="1" noChangeAspect="1"/>
          </p:cNvPicPr>
          <p:nvPr>
            <p:ph sz="half" idx="2"/>
          </p:nvPr>
        </p:nvPicPr>
        <p:blipFill>
          <a:blip r:embed="rId3"/>
          <a:srcRect/>
          <a:stretch>
            <a:fillRect/>
          </a:stretch>
        </p:blipFill>
        <p:spPr>
          <a:xfrm>
            <a:off x="457200" y="3200400"/>
            <a:ext cx="3657600" cy="3429000"/>
          </a:xfrm>
        </p:spPr>
      </p:pic>
      <p:sp>
        <p:nvSpPr>
          <p:cNvPr id="29699" name="Text Placeholder 4"/>
          <p:cNvSpPr>
            <a:spLocks noGrp="1"/>
          </p:cNvSpPr>
          <p:nvPr>
            <p:ph type="body" sz="quarter" idx="3"/>
          </p:nvPr>
        </p:nvSpPr>
        <p:spPr>
          <a:xfrm>
            <a:off x="4419600" y="2590800"/>
            <a:ext cx="3657600" cy="609600"/>
          </a:xfrm>
        </p:spPr>
        <p:txBody>
          <a:bodyPr/>
          <a:lstStyle/>
          <a:p>
            <a:pPr eaLnBrk="1" hangingPunct="1"/>
            <a:r>
              <a:rPr lang="en-US" sz="2100" smtClean="0"/>
              <a:t>Fabulous results without any drum sanding or edging.</a:t>
            </a:r>
          </a:p>
        </p:txBody>
      </p:sp>
      <p:pic>
        <p:nvPicPr>
          <p:cNvPr id="29700" name="Content Placeholder 13"/>
          <p:cNvPicPr>
            <a:picLocks noGrp="1" noChangeAspect="1"/>
          </p:cNvPicPr>
          <p:nvPr>
            <p:ph sz="quarter" idx="4"/>
          </p:nvPr>
        </p:nvPicPr>
        <p:blipFill>
          <a:blip r:embed="rId4"/>
          <a:srcRect/>
          <a:stretch>
            <a:fillRect/>
          </a:stretch>
        </p:blipFill>
        <p:spPr>
          <a:xfrm>
            <a:off x="4419600" y="3200400"/>
            <a:ext cx="3657600" cy="3429000"/>
          </a:xfrm>
        </p:spPr>
      </p:pic>
      <p:pic>
        <p:nvPicPr>
          <p:cNvPr id="29701" name="Picture 7" descr="home_header_left_top"/>
          <p:cNvPicPr>
            <a:picLocks noChangeAspect="1" noChangeArrowheads="1"/>
          </p:cNvPicPr>
          <p:nvPr/>
        </p:nvPicPr>
        <p:blipFill>
          <a:blip r:embed="rId5"/>
          <a:srcRect/>
          <a:stretch>
            <a:fillRect/>
          </a:stretch>
        </p:blipFill>
        <p:spPr bwMode="auto">
          <a:xfrm>
            <a:off x="2971800" y="228600"/>
            <a:ext cx="2514600" cy="1052513"/>
          </a:xfrm>
          <a:prstGeom prst="rect">
            <a:avLst/>
          </a:prstGeom>
          <a:noFill/>
          <a:ln w="9525">
            <a:noFill/>
            <a:miter lim="800000"/>
            <a:headEnd/>
            <a:tailEnd/>
          </a:ln>
        </p:spPr>
      </p:pic>
      <p:sp>
        <p:nvSpPr>
          <p:cNvPr id="29702" name="Rectangle 8"/>
          <p:cNvSpPr>
            <a:spLocks noChangeArrowheads="1"/>
          </p:cNvSpPr>
          <p:nvPr/>
        </p:nvSpPr>
        <p:spPr bwMode="auto">
          <a:xfrm>
            <a:off x="2819400" y="1295400"/>
            <a:ext cx="2971800" cy="381000"/>
          </a:xfrm>
          <a:prstGeom prst="rect">
            <a:avLst/>
          </a:prstGeom>
          <a:noFill/>
          <a:ln w="9525">
            <a:noFill/>
            <a:miter lim="800000"/>
            <a:headEnd/>
            <a:tailEnd/>
          </a:ln>
        </p:spPr>
        <p:txBody>
          <a:bodyPr anchor="ctr">
            <a:spAutoFit/>
          </a:bodyPr>
          <a:lstStyle/>
          <a:p>
            <a:pPr algn="ctr"/>
            <a:r>
              <a:rPr lang="en-US" sz="1900" b="1" i="1">
                <a:solidFill>
                  <a:srgbClr val="E71735"/>
                </a:solidFill>
                <a:latin typeface="Arial" charset="0"/>
              </a:rPr>
              <a:t>New</a:t>
            </a:r>
            <a:r>
              <a:rPr lang="en-US" sz="1900" b="1">
                <a:solidFill>
                  <a:schemeClr val="tx1"/>
                </a:solidFill>
                <a:latin typeface="Arial" charset="0"/>
              </a:rPr>
              <a:t> Refinish Solution</a:t>
            </a:r>
          </a:p>
        </p:txBody>
      </p:sp>
      <p:sp>
        <p:nvSpPr>
          <p:cNvPr id="29703" name="Text Box 9"/>
          <p:cNvSpPr txBox="1">
            <a:spLocks noChangeArrowheads="1"/>
          </p:cNvSpPr>
          <p:nvPr/>
        </p:nvSpPr>
        <p:spPr bwMode="auto">
          <a:xfrm>
            <a:off x="2362200" y="1676400"/>
            <a:ext cx="3917950" cy="793750"/>
          </a:xfrm>
          <a:prstGeom prst="rect">
            <a:avLst/>
          </a:prstGeom>
          <a:noFill/>
          <a:ln w="9525">
            <a:noFill/>
            <a:miter lim="800000"/>
            <a:headEnd/>
            <a:tailEnd/>
          </a:ln>
        </p:spPr>
        <p:txBody>
          <a:bodyPr wrap="none">
            <a:spAutoFit/>
          </a:bodyPr>
          <a:lstStyle/>
          <a:p>
            <a:r>
              <a:rPr lang="en-US" sz="4600"/>
              <a:t>Before &amp; After:</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7712</TotalTime>
  <Words>739</Words>
  <Application>Microsoft Office PowerPoint</Application>
  <PresentationFormat>On-screen Show (4:3)</PresentationFormat>
  <Paragraphs>161</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Adjacency</vt:lpstr>
      <vt:lpstr>Mr. Sandman’s New Refinish Solution: A Revolutionary Refinishing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Testimonial for Previous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Testimony from recent client using Mr. Sandman’s NEW Refinish Solution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 Sandman’s Solution to Wood Floor Refinishing &amp; More</dc:title>
  <dc:creator> </dc:creator>
  <cp:lastModifiedBy> </cp:lastModifiedBy>
  <cp:revision>69</cp:revision>
  <dcterms:created xsi:type="dcterms:W3CDTF">2010-12-07T17:37:04Z</dcterms:created>
  <dcterms:modified xsi:type="dcterms:W3CDTF">2011-12-11T22:10:37Z</dcterms:modified>
</cp:coreProperties>
</file>